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8" r:id="rId2"/>
    <p:sldId id="264" r:id="rId3"/>
    <p:sldId id="318" r:id="rId4"/>
    <p:sldId id="332" r:id="rId5"/>
    <p:sldId id="259" r:id="rId6"/>
    <p:sldId id="303" r:id="rId7"/>
    <p:sldId id="304" r:id="rId8"/>
    <p:sldId id="305" r:id="rId9"/>
    <p:sldId id="320" r:id="rId10"/>
    <p:sldId id="322" r:id="rId11"/>
    <p:sldId id="323" r:id="rId12"/>
    <p:sldId id="324" r:id="rId13"/>
    <p:sldId id="301" r:id="rId14"/>
    <p:sldId id="325" r:id="rId15"/>
    <p:sldId id="326" r:id="rId16"/>
    <p:sldId id="331" r:id="rId17"/>
    <p:sldId id="330" r:id="rId18"/>
    <p:sldId id="329" r:id="rId19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8" autoAdjust="0"/>
    <p:restoredTop sz="94660"/>
  </p:normalViewPr>
  <p:slideViewPr>
    <p:cSldViewPr>
      <p:cViewPr>
        <p:scale>
          <a:sx n="66" d="100"/>
          <a:sy n="66" d="100"/>
        </p:scale>
        <p:origin x="144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6FE02-EBD5-46A0-A25D-C5CE4A0AA076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4A361-0CCA-4985-932F-3973BD7153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2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4A361-0CCA-4985-932F-3973BD71530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90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D144B-B3AD-48E9-AB65-7299F7A77B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4D5C-1D25-4690-8107-BDC36A73AE7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7556-D426-4619-B83D-0AFE101A5B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81072-0B97-494B-88E3-ED30C9A964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3A29-D2D1-4F0D-A661-13AD32D097F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85045-87E7-45F2-85E2-1B6D04E166C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BC8BA-6603-4C78-B07B-8EA15D86268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936C-7A51-49D7-B93C-DF13C56082B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0B3AB-CAF7-44F5-84CA-A64679FA51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D6B7-EE1E-4FC2-8FF8-D4A5E12740E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134C7-FAFD-4079-A8B2-8E355D9F1DC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F3A2-6E01-4F18-A4FE-CC7AA1054C0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331D28-2114-4B95-B50C-FB4EBFC1783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ans-Georg_Bohlk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Klootschie%C3%9Fen#cite_note-taz-1" TargetMode="External"/><Relationship Id="rId5" Type="http://schemas.openxmlformats.org/officeDocument/2006/relationships/hyperlink" Target="https://de.wikipedia.org/wiki/Ostfriesland" TargetMode="External"/><Relationship Id="rId4" Type="http://schemas.openxmlformats.org/officeDocument/2006/relationships/hyperlink" Target="https://de.wikipedia.org/wiki/Norden_(Ostfriesland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270" name="AutoShape 6" descr="data:image/jpeg;base64,/9j/4AAQSkZJRgABAQAAAQABAAD/2wCEAAkGBxQSEhQUExQTFRUWGCIZGBgYGBwdIBsfHCQcHhslHRofHCgmHSAnHCIfITEjJi0vLi4wHiA1ODMsOCg0LiwBCgoKDg0OGxAQGiwjICY0KzQuKyw3NC8sNC8sLCwsLCwsLCwsLCw0LCwsLCwsLCwsLCwsLCwsLCwsLCwrLCwsLP/AABEIAIAAgAMBIgACEQEDEQH/xAAbAAABBQEBAAAAAAAAAAAAAAAGAAEEBQcDAv/EAD0QAAIBAwMCBQIEBAMGBwAAAAECAwAEERIhMQVBBhMiUWEycRRCgZEjUqHwscHRBxVi0uHiFhckM3KCkv/EABkBAQADAQEAAAAAAAAAAAAAAAABAgMEBf/EACgRAAICAgIBAgUFAAAAAAAAAAABAhEDIRIxQVHwEyIyYYEEcaGxwf/aAAwDAQACEQMRAD8A3GlTZpZoB6VNmlmgHpU2aWqgHpU2qlqoB6VNqqj6p4ojil8lI5p5QAzrCoYxqxwpbLDGT2GTsdqAvaVNmlmgHpU2aWaAelTZpZoBqVKlQCryXGQMjJ4HvjmvVZl4r8RCz6jJLojnkNuFtyz6RGYyzTqx30llZGxjJ9I70Bod71CKEZlkRMgkaiBkKMtj3wN6CZvFkFxd9PaOCZgZZIvNfXGI2K5I8sj1MQud+B96qur9JeW/YXMhBvrOQW6vsIG9GpACecFckYJqw6R4JlntEjvWMJSRXVIn1EFQ4kZpCMlpdZ1ewxjvQkpOu9a6i8d8PPkgmgRpDCI1w0YLBHhmB3XGNQIznuKjdZvnCxyRPL+Gu2ih8xxLJrECOWYqp1MJGYLgbtoPY5o86fa9Psg6QqGLjQVGZPTv6BknC7n0jbepUviMrgLBpUfzuqYHb04NV5IuoS9AFtfC6yTwRO16Lezs9UiszKXZ84XCnC+kElVPBANU3h7rP4Zo7tJnZZMz3UUeGREI0WsA2yZDwN+3G9aiviSTGfJQ78CcZ/qorzc3lrNGYbm30oxyUkT0kjfO3O/enNDhL0Kqx8Z3HnzrNFAIbaMPOYmd2iZs4jzgBnA3JGwq+8NeL7S/UG3lVmK6ih2cDON1+9UX/lzZ+WFtiwhLmSSHWTHMRuqscnSurGQORseKExf3PT5m/GaLaSVQZbpUMusb6IbdAoWPHsc9jVihs2aegLonQry7TzL+4uI0IIhhRvLdQeGmePAaTGPSPSO4PYy6dH5aLEZTK6KAzMRrb2ZgMc/ahBLpUqVAKo9/fxQJrmkSNAcanYAZPG5qRQ1436NJcRxvEsckkDFxFIAUlBUq6nP0kqThuxoD34v8TrZonpZ2lzpK4IUADLtv9CllzjJ3oBsfDDzJNYXDRyXsE63QlcZWZHwrFsb4wChHIwv6VV5evcW9rAHgVYrlY4A7N+JiYEAJLFw4UEKwz6gMjjFalYx/gLQeaVklySzKMa3di5A7gaiT9s0bolXeii6p4ShhTyzcTm3c5FqdMh2IOI3YFo1zjO/2xUm8uZJj/GdVVjgJqIQHvk4y5HfsNs4zXqGRWkBncAud244/KD+Vexb3233Nc+s2Yt7hJHXzIicAY2XHC4425A47VnJ6s6seNXXn3pHdykFwIph6MZ1AkA+3pXtkEbk8CuPRerrGsxdQ6rjRpRQcZK/8tdetTJdoHT0FG0qWGNYPtsc4I4Ht81Is4ik5ljjIyuNBwg7Zxy2MjP0jg1CUr10WbgofN9Xv+zzY3BaW5LHKKhYKcEDuNqi20wS0Mr/Vq0qFOjPvkbg9+1e77pjs7v60L7squCDnO2+n2/r8V4u7Av8Ah4ASqrnJYaSSeSATv2G2fqo+aJTxSrf7/hf6c7JC+qSAsrL9Wjb3xlNww2O4/armC7juFEN3HG2T6cgFXxwQD9J/v4qPHEbBgVGuNh63Y75H0qoH9nPbFR1UzRmSVUUOcKvGvP8AKD+Ybb/m78Ci1ryZzSltdePUkeIOqXNq0UFraRssmEicyaURgCSJFC5AwBpxzuNjjPjpHhGRZhdXN1LLdcFk9EYXkoI98r7k7/arLoXUtR8pzlgMo386/PfI+f8AWhjxhPJLepAbOS5CRlkhLqsMmoqBJIxOcoQV06W5ByM1onezmap0aCKesh/2fdbdbwQqYlWVmV7OHWRbeXkF9R2A1ArhdjqztjfXqkhjZrO/G9+biBLOcRxXjkyJbiYhZgpYKomwMMdmA9wOaKvFdtM8Km31F4pFk0K+jzApyU1ds/OxrMup9blvbm5iNvBK2gKlrdJ5UyhgCTG5JWQiQZx9sHehKJFp1HX5fUSskU8csNupeLBuSwVZUI/MQ2orION+QCKNOoO1xc4U7Rkoh9m/O3zpGB98b1M6LZraWCDQymOPWUdtZVjuRqPPqJGaqunCeNA8Ka2GAc/I1MRv3JG/xVWa415IkwCFkuoWTV9LrvpxxjsRjn39q79EndomiYLIrbR6uwBxkj+UbYGedsjmunUetSyhYmiMRLeokZBA3OzD23/Slc3aQxk6vLdgGXC7Y4AzggYXb/8AVUXbZtmm4Y0pKvff5Hu7tIULRupkBAOR2Hb7Z20jAHzzQ7+Mnm9CFyxOVUZ9Le432/0qWbLS0ckzlo5CSdBB1YxnP6mqq+u2tpVuo1ICPjC7A5ydJx2Kj98Vm7k9nnbnLZ1huJEYgM6nLau2Bsd/jP8AWrLp/WgoKTanBAxsMLjOSRjkDHz85qguuoSGVQuHklGvLHIAO42237/sKtelweYyxqmZSMl2JAwMnOkDA9s9vmijJPsU0X3WLZ3WM5ZhjKav+PGAc854zyODnOakjp+rE16wUDZY+NucY7D4H61UdMu4oy0ZJleQ4ZskLjcYGdznOCxxnb2rp1WH1cu7n0jbOy4wdu5UjYADmryeuSO79Pkc6hdfck3F6jsZIsjS2oZxs3J29mGf2b3qx8TWcd3ZmTyPPZULxqJDG2e4Eo3X2Pviqyx6dchWOjSuNRBwCSN1+fjHyalWfWo7aNxIGKecig4GAJjhS2SAFBzk1aDb78jPCKdRfQHeCPFUcb28a3HT7e2ICC2jd5GLMdjkqMNqO5OxrXhWXTdOvEW8W1uLS2hXVJGY4s+k7jTKH9LDGCMfOMHFH3ht52t42uHjkkYai0a4XB3G2ojbjIODzWhzstKyjrr/AMA2txaz3snnExzeX5ySqz5IEi7w+n04ONJXbIFajeXKRIzyMFRRlmOwA+T2rHVsYY4opba+8wJKsUAMgiW1TWdTsiMTKSQBkjDAjPvQg1PxK2m2k/Qf1FZb1PrU7yzIrskKOygRtpLEHGWIwTxjHatT8TL/AOmk+MH+orOLzw7dCSWW3RZ45HLFMhSpIBPPIP32qkr8G0foOfQ/EU6yi0ldpI5wAhc5ZDkZGrkgjPNXniiaTIZo8IPpYAnUGOdzx+n3qn6F0V0lNzdNGki/+1CrhiDyckHbYbDvmjvq3SjcQhVcKVJ7c42H2/61WacoUZ5Y6oDbLrNuttJDKf4mvUiMD6dhxjjbO1ROpdStnsZIwEWcOCmxy24zvjnG1FE3hbEKRBYnLsWkdgDg7YwTv/fzQd17wyIoBcjCsJSjoeCDgAj2wcj52PaoVmcVTKjoN7Hb3QeQZCBhxqycHSMe2dv61c2vXj6kiVi7ZGI85K8nbsB7/FQvC3TVubmOJ84JLMV5ONyAe3tWidN6S9vcSKqILdwQcYAA7DnYj+u9GrpsmSsD1n81l8mExsdlAPqyO+e5/bmrzxL1ma3KQw5SS4AGonJjCE6u25wcZ7Y4q56d4chVsmXUQ4ZcYHGMA+/3FVHi/pwuWDLII5kYeUxyQSckq2OAQV37ZqYKSTsnHB3sGbyee2VpYZpiynJDuzBh3BU5FGHhB1mxlVZJbcEoQCORsQc7b0Lt4X6jOfLkjjhT80moHbvgDmjHwfAFfSOI4EX533Gf2pBSS+Y1X0sA/GfTLGC+8ny+mW6eUHHmxONbEnIMikaOMgjPejzwRbWssFvcW6sgjRolQSMVX1esc4fDA4b2oX8edQKdTBM0kCx24w5g82L1sciUDfQcD1baSPmjLwL1OG4tVkhWFMk+YsRGkODhiMAbHGRkbg1qZhA6AgggEHYg8H71jHWLO3S5uA8PSIUhdmEVyG8yUN6tQYfSrHOMAgcY2xW0mgDx7ZSTywvmZrRUJJtoo5XL5GPqDEKR/KDvnNCAqsLlbyzSRVKCeLIVuV1DbP2oatOn/iNMbOYzkk43yV9LgjbfGk5Oe9d/BXiMsskd07ROsgWJbkqkzIQNJdQACS2QNPb5qX1aEwzCRdlkORvgBxyCccMPj3+KrJGuNtOl34KiXoBtyWeVECuChO5Zd8+gfp/WvF1eBIw6Auqge2dG4RvttpOO4/WpPTbMPcnzw8owSGbgY7P2GOMcAg/eunV+vxlwI19EYI8wDOM4BwOCvYjv/jnSqno6pOcmq2/4KEeIz3jbf4/6VUeKOtNNGkYjIy+d/jb/ADoq6pZygZTCkjZGwASf5Gb/AAbcfrQH1y2vCzNcKVKjllKjA7L7nvmqxxNO2YvM2qaR66X1HyJ0fGRggL33GMf04on/APFPbyn/AG/v+/tQRZ2kkrLoGW053zvxxgcmjbpdrdvgTfw/bUoMjY5Hljc9t9uaSx2ZxyuKpE3pnWDM2NDKoGWYjgZxge5J2AHv8VNkiilk0TSNGyk6hpGMn2YnYAYG4wcdqaO+hUaCzDtqQghT/Mx/Mw+NgON689SEkf8ABmQO2MRSbg/ofzD/AITvU6jGuzqxqbkpPT8E9+nTQDH4jVEw0gH5GBtv2ycg9uKsvC8foeT+dtvhV2H+dU1nbPpWFTvvjfZc/WfsBsPf1e4qp8edTaykBMksUcUKva6WZY5JEY+akpGxLJpADe7Eb8Xgjnyy3XZw691aZL27Md6Ld1UBIbmPAdcYYxPyBqwQRnfkDGauOk9JYXVuywpBcIga8dEISYOpGlGA0sRIA3x+tC/SfCs10gt5HyI5Fee3uSZcIzEh7ebkq6Ar8kdq2FVAAA4FaGLHNAPXPDttaKge9vLW1LYWOOTRGhO+NYXUoJ4BbHYe1H1cbu2WRCrAEcjIBwRupwe4OD+lCDNes9DsERbezjjnub1WRJHczaI9vMkLsThVHtycCj618q6tk0t5kboMN3PbP3zWb9P8C67xvxsM8ryEiSSPRDblBupKodTljgFW4OeeTpXR+jQ2qGOBBGhOrQM4B2zgE7Z527/ehIM3kLoGhkJ9XBG3mAdx7ONtjzx8176BYrGHmlC6Y86WBPqzzlfcbAZ33orvLRZVKuMg/uPse1D130t4znBkQ7Er9RHsy/m/vis2qds6I5rXHqyqivW0TXLkanOhRyB3O3BwMY/WrOWWOKE6XIlQDWisVAJxn08bbVW2thEzBgWIDDUFxuR2Kscrv2yeasetRwvG5jXTI5BYsCuRnJ5+cGqx5U6Nsnw3JHOG+DyQpqYrKAXxK3pJ1bbY7+9RJZ3gumUasK2Qkaj1A42Pvt334rpLYorwGLBZSPMGSdwR/wB3FduvwJM/mAuBpwQRpzz3O42+DR8qKx+EpfZpkXxJ0krKrx5KSn8ozhvsPfcj9anRXcoTy2kMuThSOW9gp5we7bfGdzStYndBHGCyDbfIT9z9Xf4+NqvundMEfqJ1ueWP+Q7CkY7uJTJmbioy3R56R07ygS2C7c44A7KPigrx31CabU1rcIIYMxyoyq0byl0TRMG3VQpJyPmjfrtm80EkUchidxpEgOCvuQffHFZt0XoV1N1BkmGkRoqXrFTovFBbyWA41FfqHwfitUq0c927YR/7POhpGv4qN38qaFBHCx1CAAszqrd01HYdsfOxrXOCFUUKoCqowABgADgAV0qSo+KWKelQDaaWKelQDYpYp6VARbnp0Un1opPvjf8Afmov+40H0tIv2b/WrSlVXFMspNFX/uUHmSY//ausPR4V/ID/APLf/Gp9KnCPoRyY2mlinpVYgbFILT0qAbFLFPS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2" name="AutoShape 8" descr="data:image/jpeg;base64,/9j/4AAQSkZJRgABAQAAAQABAAD/2wCEAAkGBxQSEhQUExQTFRUWGCIZGBgYGBwdIBsfHCQcHhslHRofHCgmHSAnHCIfITEjJi0vLi4wHiA1ODMsOCg0LiwBCgoKDg0OGxAQGiwjICY0KzQuKyw3NC8sNC8sLCwsLCwsLCwsLCw0LCwsLCwsLCwsLCwsLCwsLCwsLCwrLCwsLP/AABEIAIAAgAMBIgACEQEDEQH/xAAbAAABBQEBAAAAAAAAAAAAAAAGAAEEBQcDAv/EAD0QAAIBAwMCBQIEBAMGBwAAAAECAwAEERIhMQVBBhMiUWEycRRCgZEjUqHwscHRBxVi0uHiFhckM3KCkv/EABkBAQADAQEAAAAAAAAAAAAAAAABAgMEBf/EACgRAAICAgIBAgUFAAAAAAAAAAABAhEDIRIxQVHwEyIyYYEEcaGxwf/aAAwDAQACEQMRAD8A3GlTZpZoB6VNmlmgHpU2aWqgHpU2qlqoB6VNqqj6p4ojil8lI5p5QAzrCoYxqxwpbLDGT2GTsdqAvaVNmlmgHpU2aWaAelTZpZoBqVKlQCryXGQMjJ4HvjmvVZl4r8RCz6jJLojnkNuFtyz6RGYyzTqx30llZGxjJ9I70Bod71CKEZlkRMgkaiBkKMtj3wN6CZvFkFxd9PaOCZgZZIvNfXGI2K5I8sj1MQud+B96qur9JeW/YXMhBvrOQW6vsIG9GpACecFckYJqw6R4JlntEjvWMJSRXVIn1EFQ4kZpCMlpdZ1ewxjvQkpOu9a6i8d8PPkgmgRpDCI1w0YLBHhmB3XGNQIznuKjdZvnCxyRPL+Gu2ih8xxLJrECOWYqp1MJGYLgbtoPY5o86fa9Psg6QqGLjQVGZPTv6BknC7n0jbepUviMrgLBpUfzuqYHb04NV5IuoS9AFtfC6yTwRO16Lezs9UiszKXZ84XCnC+kElVPBANU3h7rP4Zo7tJnZZMz3UUeGREI0WsA2yZDwN+3G9aiviSTGfJQ78CcZ/qorzc3lrNGYbm30oxyUkT0kjfO3O/enNDhL0Kqx8Z3HnzrNFAIbaMPOYmd2iZs4jzgBnA3JGwq+8NeL7S/UG3lVmK6ih2cDON1+9UX/lzZ+WFtiwhLmSSHWTHMRuqscnSurGQORseKExf3PT5m/GaLaSVQZbpUMusb6IbdAoWPHsc9jVihs2aegLonQry7TzL+4uI0IIhhRvLdQeGmePAaTGPSPSO4PYy6dH5aLEZTK6KAzMRrb2ZgMc/ahBLpUqVAKo9/fxQJrmkSNAcanYAZPG5qRQ1436NJcRxvEsckkDFxFIAUlBUq6nP0kqThuxoD34v8TrZonpZ2lzpK4IUADLtv9CllzjJ3oBsfDDzJNYXDRyXsE63QlcZWZHwrFsb4wChHIwv6VV5evcW9rAHgVYrlY4A7N+JiYEAJLFw4UEKwz6gMjjFalYx/gLQeaVklySzKMa3di5A7gaiT9s0bolXeii6p4ShhTyzcTm3c5FqdMh2IOI3YFo1zjO/2xUm8uZJj/GdVVjgJqIQHvk4y5HfsNs4zXqGRWkBncAud244/KD+Vexb3233Nc+s2Yt7hJHXzIicAY2XHC4425A47VnJ6s6seNXXn3pHdykFwIph6MZ1AkA+3pXtkEbk8CuPRerrGsxdQ6rjRpRQcZK/8tdetTJdoHT0FG0qWGNYPtsc4I4Ht81Is4ik5ljjIyuNBwg7Zxy2MjP0jg1CUr10WbgofN9Xv+zzY3BaW5LHKKhYKcEDuNqi20wS0Mr/Vq0qFOjPvkbg9+1e77pjs7v60L7squCDnO2+n2/r8V4u7Av8Ah4ASqrnJYaSSeSATv2G2fqo+aJTxSrf7/hf6c7JC+qSAsrL9Wjb3xlNww2O4/armC7juFEN3HG2T6cgFXxwQD9J/v4qPHEbBgVGuNh63Y75H0qoH9nPbFR1UzRmSVUUOcKvGvP8AKD+Ybb/m78Ci1ryZzSltdePUkeIOqXNq0UFraRssmEicyaURgCSJFC5AwBpxzuNjjPjpHhGRZhdXN1LLdcFk9EYXkoI98r7k7/arLoXUtR8pzlgMo386/PfI+f8AWhjxhPJLepAbOS5CRlkhLqsMmoqBJIxOcoQV06W5ByM1onezmap0aCKesh/2fdbdbwQqYlWVmV7OHWRbeXkF9R2A1ArhdjqztjfXqkhjZrO/G9+biBLOcRxXjkyJbiYhZgpYKomwMMdmA9wOaKvFdtM8Km31F4pFk0K+jzApyU1ds/OxrMup9blvbm5iNvBK2gKlrdJ5UyhgCTG5JWQiQZx9sHehKJFp1HX5fUSskU8csNupeLBuSwVZUI/MQ2orION+QCKNOoO1xc4U7Rkoh9m/O3zpGB98b1M6LZraWCDQymOPWUdtZVjuRqPPqJGaqunCeNA8Ka2GAc/I1MRv3JG/xVWa415IkwCFkuoWTV9LrvpxxjsRjn39q79EndomiYLIrbR6uwBxkj+UbYGedsjmunUetSyhYmiMRLeokZBA3OzD23/Slc3aQxk6vLdgGXC7Y4AzggYXb/8AVUXbZtmm4Y0pKvff5Hu7tIULRupkBAOR2Hb7Z20jAHzzQ7+Mnm9CFyxOVUZ9Le432/0qWbLS0ckzlo5CSdBB1YxnP6mqq+u2tpVuo1ICPjC7A5ydJx2Kj98Vm7k9nnbnLZ1huJEYgM6nLau2Bsd/jP8AWrLp/WgoKTanBAxsMLjOSRjkDHz85qguuoSGVQuHklGvLHIAO42237/sKtelweYyxqmZSMl2JAwMnOkDA9s9vmijJPsU0X3WLZ3WM5ZhjKav+PGAc854zyODnOakjp+rE16wUDZY+NucY7D4H61UdMu4oy0ZJleQ4ZskLjcYGdznOCxxnb2rp1WH1cu7n0jbOy4wdu5UjYADmryeuSO79Pkc6hdfck3F6jsZIsjS2oZxs3J29mGf2b3qx8TWcd3ZmTyPPZULxqJDG2e4Eo3X2Pviqyx6dchWOjSuNRBwCSN1+fjHyalWfWo7aNxIGKecig4GAJjhS2SAFBzk1aDb78jPCKdRfQHeCPFUcb28a3HT7e2ICC2jd5GLMdjkqMNqO5OxrXhWXTdOvEW8W1uLS2hXVJGY4s+k7jTKH9LDGCMfOMHFH3ht52t42uHjkkYai0a4XB3G2ojbjIODzWhzstKyjrr/AMA2txaz3snnExzeX5ySqz5IEi7w+n04ONJXbIFajeXKRIzyMFRRlmOwA+T2rHVsYY4opba+8wJKsUAMgiW1TWdTsiMTKSQBkjDAjPvQg1PxK2m2k/Qf1FZb1PrU7yzIrskKOygRtpLEHGWIwTxjHatT8TL/AOmk+MH+orOLzw7dCSWW3RZ45HLFMhSpIBPPIP32qkr8G0foOfQ/EU6yi0ldpI5wAhc5ZDkZGrkgjPNXniiaTIZo8IPpYAnUGOdzx+n3qn6F0V0lNzdNGki/+1CrhiDyckHbYbDvmjvq3SjcQhVcKVJ7c42H2/61WacoUZ5Y6oDbLrNuttJDKf4mvUiMD6dhxjjbO1ROpdStnsZIwEWcOCmxy24zvjnG1FE3hbEKRBYnLsWkdgDg7YwTv/fzQd17wyIoBcjCsJSjoeCDgAj2wcj52PaoVmcVTKjoN7Hb3QeQZCBhxqycHSMe2dv61c2vXj6kiVi7ZGI85K8nbsB7/FQvC3TVubmOJ84JLMV5ONyAe3tWidN6S9vcSKqILdwQcYAA7DnYj+u9GrpsmSsD1n81l8mExsdlAPqyO+e5/bmrzxL1ma3KQw5SS4AGonJjCE6u25wcZ7Y4q56d4chVsmXUQ4ZcYHGMA+/3FVHi/pwuWDLII5kYeUxyQSckq2OAQV37ZqYKSTsnHB3sGbyee2VpYZpiynJDuzBh3BU5FGHhB1mxlVZJbcEoQCORsQc7b0Lt4X6jOfLkjjhT80moHbvgDmjHwfAFfSOI4EX533Gf2pBSS+Y1X0sA/GfTLGC+8ny+mW6eUHHmxONbEnIMikaOMgjPejzwRbWssFvcW6sgjRolQSMVX1esc4fDA4b2oX8edQKdTBM0kCx24w5g82L1sciUDfQcD1baSPmjLwL1OG4tVkhWFMk+YsRGkODhiMAbHGRkbg1qZhA6AgggEHYg8H71jHWLO3S5uA8PSIUhdmEVyG8yUN6tQYfSrHOMAgcY2xW0mgDx7ZSTywvmZrRUJJtoo5XL5GPqDEKR/KDvnNCAqsLlbyzSRVKCeLIVuV1DbP2oatOn/iNMbOYzkk43yV9LgjbfGk5Oe9d/BXiMsskd07ROsgWJbkqkzIQNJdQACS2QNPb5qX1aEwzCRdlkORvgBxyCccMPj3+KrJGuNtOl34KiXoBtyWeVECuChO5Zd8+gfp/WvF1eBIw6Auqge2dG4RvttpOO4/WpPTbMPcnzw8owSGbgY7P2GOMcAg/eunV+vxlwI19EYI8wDOM4BwOCvYjv/jnSqno6pOcmq2/4KEeIz3jbf4/6VUeKOtNNGkYjIy+d/jb/ADoq6pZygZTCkjZGwASf5Gb/AAbcfrQH1y2vCzNcKVKjllKjA7L7nvmqxxNO2YvM2qaR66X1HyJ0fGRggL33GMf04on/APFPbyn/AG/v+/tQRZ2kkrLoGW053zvxxgcmjbpdrdvgTfw/bUoMjY5Hljc9t9uaSx2ZxyuKpE3pnWDM2NDKoGWYjgZxge5J2AHv8VNkiilk0TSNGyk6hpGMn2YnYAYG4wcdqaO+hUaCzDtqQghT/Mx/Mw+NgON689SEkf8ABmQO2MRSbg/ofzD/AITvU6jGuzqxqbkpPT8E9+nTQDH4jVEw0gH5GBtv2ycg9uKsvC8foeT+dtvhV2H+dU1nbPpWFTvvjfZc/WfsBsPf1e4qp8edTaykBMksUcUKva6WZY5JEY+akpGxLJpADe7Eb8Xgjnyy3XZw691aZL27Md6Ld1UBIbmPAdcYYxPyBqwQRnfkDGauOk9JYXVuywpBcIga8dEISYOpGlGA0sRIA3x+tC/SfCs10gt5HyI5Fee3uSZcIzEh7ebkq6Ar8kdq2FVAAA4FaGLHNAPXPDttaKge9vLW1LYWOOTRGhO+NYXUoJ4BbHYe1H1cbu2WRCrAEcjIBwRupwe4OD+lCDNes9DsERbezjjnub1WRJHczaI9vMkLsThVHtycCj618q6tk0t5kboMN3PbP3zWb9P8C67xvxsM8ryEiSSPRDblBupKodTljgFW4OeeTpXR+jQ2qGOBBGhOrQM4B2zgE7Z527/ehIM3kLoGhkJ9XBG3mAdx7ONtjzx8176BYrGHmlC6Y86WBPqzzlfcbAZ33orvLRZVKuMg/uPse1D130t4znBkQ7Er9RHsy/m/vis2qds6I5rXHqyqivW0TXLkanOhRyB3O3BwMY/WrOWWOKE6XIlQDWisVAJxn08bbVW2thEzBgWIDDUFxuR2Kscrv2yeasetRwvG5jXTI5BYsCuRnJ5+cGqx5U6Nsnw3JHOG+DyQpqYrKAXxK3pJ1bbY7+9RJZ3gumUasK2Qkaj1A42Pvt334rpLYorwGLBZSPMGSdwR/wB3FduvwJM/mAuBpwQRpzz3O42+DR8qKx+EpfZpkXxJ0krKrx5KSn8ozhvsPfcj9anRXcoTy2kMuThSOW9gp5we7bfGdzStYndBHGCyDbfIT9z9Xf4+NqvundMEfqJ1ueWP+Q7CkY7uJTJmbioy3R56R07ygS2C7c44A7KPigrx31CabU1rcIIYMxyoyq0byl0TRMG3VQpJyPmjfrtm80EkUchidxpEgOCvuQffHFZt0XoV1N1BkmGkRoqXrFTovFBbyWA41FfqHwfitUq0c927YR/7POhpGv4qN38qaFBHCx1CAAszqrd01HYdsfOxrXOCFUUKoCqowABgADgAV0qSo+KWKelQDaaWKelQDYpYp6VARbnp0Un1opPvjf8Afmov+40H0tIv2b/WrSlVXFMspNFX/uUHmSY//ausPR4V/ID/APLf/Gp9KnCPoRyY2mlinpVYgbFILT0qAbFLFPS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74" name="AutoShape 10" descr="data:image/jpeg;base64,/9j/4AAQSkZJRgABAQAAAQABAAD/2wCEAAkGBxQSEhQUExQTFRUWGCIZGBgYGBwdIBsfHCQcHhslHRofHCgmHSAnHCIfITEjJi0vLi4wHiA1ODMsOCg0LiwBCgoKDg0OGxAQGiwjICY0KzQuKyw3NC8sNC8sLCwsLCwsLCwsLCw0LCwsLCwsLCwsLCwsLCwsLCwsLCwrLCwsLP/AABEIAIAAgAMBIgACEQEDEQH/xAAbAAABBQEBAAAAAAAAAAAAAAAGAAEEBQcDAv/EAD0QAAIBAwMCBQIEBAMGBwAAAAECAwAEERIhMQVBBhMiUWEycRRCgZEjUqHwscHRBxVi0uHiFhckM3KCkv/EABkBAQADAQEAAAAAAAAAAAAAAAABAgMEBf/EACgRAAICAgIBAgUFAAAAAAAAAAABAhEDIRIxQVHwEyIyYYEEcaGxwf/aAAwDAQACEQMRAD8A3GlTZpZoB6VNmlmgHpU2aWqgHpU2qlqoB6VNqqj6p4ojil8lI5p5QAzrCoYxqxwpbLDGT2GTsdqAvaVNmlmgHpU2aWaAelTZpZoBqVKlQCryXGQMjJ4HvjmvVZl4r8RCz6jJLojnkNuFtyz6RGYyzTqx30llZGxjJ9I70Bod71CKEZlkRMgkaiBkKMtj3wN6CZvFkFxd9PaOCZgZZIvNfXGI2K5I8sj1MQud+B96qur9JeW/YXMhBvrOQW6vsIG9GpACecFckYJqw6R4JlntEjvWMJSRXVIn1EFQ4kZpCMlpdZ1ewxjvQkpOu9a6i8d8PPkgmgRpDCI1w0YLBHhmB3XGNQIznuKjdZvnCxyRPL+Gu2ih8xxLJrECOWYqp1MJGYLgbtoPY5o86fa9Psg6QqGLjQVGZPTv6BknC7n0jbepUviMrgLBpUfzuqYHb04NV5IuoS9AFtfC6yTwRO16Lezs9UiszKXZ84XCnC+kElVPBANU3h7rP4Zo7tJnZZMz3UUeGREI0WsA2yZDwN+3G9aiviSTGfJQ78CcZ/qorzc3lrNGYbm30oxyUkT0kjfO3O/enNDhL0Kqx8Z3HnzrNFAIbaMPOYmd2iZs4jzgBnA3JGwq+8NeL7S/UG3lVmK6ih2cDON1+9UX/lzZ+WFtiwhLmSSHWTHMRuqscnSurGQORseKExf3PT5m/GaLaSVQZbpUMusb6IbdAoWPHsc9jVihs2aegLonQry7TzL+4uI0IIhhRvLdQeGmePAaTGPSPSO4PYy6dH5aLEZTK6KAzMRrb2ZgMc/ahBLpUqVAKo9/fxQJrmkSNAcanYAZPG5qRQ1436NJcRxvEsckkDFxFIAUlBUq6nP0kqThuxoD34v8TrZonpZ2lzpK4IUADLtv9CllzjJ3oBsfDDzJNYXDRyXsE63QlcZWZHwrFsb4wChHIwv6VV5evcW9rAHgVYrlY4A7N+JiYEAJLFw4UEKwz6gMjjFalYx/gLQeaVklySzKMa3di5A7gaiT9s0bolXeii6p4ShhTyzcTm3c5FqdMh2IOI3YFo1zjO/2xUm8uZJj/GdVVjgJqIQHvk4y5HfsNs4zXqGRWkBncAud244/KD+Vexb3233Nc+s2Yt7hJHXzIicAY2XHC4425A47VnJ6s6seNXXn3pHdykFwIph6MZ1AkA+3pXtkEbk8CuPRerrGsxdQ6rjRpRQcZK/8tdetTJdoHT0FG0qWGNYPtsc4I4Ht81Is4ik5ljjIyuNBwg7Zxy2MjP0jg1CUr10WbgofN9Xv+zzY3BaW5LHKKhYKcEDuNqi20wS0Mr/Vq0qFOjPvkbg9+1e77pjs7v60L7squCDnO2+n2/r8V4u7Av8Ah4ASqrnJYaSSeSATv2G2fqo+aJTxSrf7/hf6c7JC+qSAsrL9Wjb3xlNww2O4/armC7juFEN3HG2T6cgFXxwQD9J/v4qPHEbBgVGuNh63Y75H0qoH9nPbFR1UzRmSVUUOcKvGvP8AKD+Ybb/m78Ci1ryZzSltdePUkeIOqXNq0UFraRssmEicyaURgCSJFC5AwBpxzuNjjPjpHhGRZhdXN1LLdcFk9EYXkoI98r7k7/arLoXUtR8pzlgMo386/PfI+f8AWhjxhPJLepAbOS5CRlkhLqsMmoqBJIxOcoQV06W5ByM1onezmap0aCKesh/2fdbdbwQqYlWVmV7OHWRbeXkF9R2A1ArhdjqztjfXqkhjZrO/G9+biBLOcRxXjkyJbiYhZgpYKomwMMdmA9wOaKvFdtM8Km31F4pFk0K+jzApyU1ds/OxrMup9blvbm5iNvBK2gKlrdJ5UyhgCTG5JWQiQZx9sHehKJFp1HX5fUSskU8csNupeLBuSwVZUI/MQ2orION+QCKNOoO1xc4U7Rkoh9m/O3zpGB98b1M6LZraWCDQymOPWUdtZVjuRqPPqJGaqunCeNA8Ka2GAc/I1MRv3JG/xVWa415IkwCFkuoWTV9LrvpxxjsRjn39q79EndomiYLIrbR6uwBxkj+UbYGedsjmunUetSyhYmiMRLeokZBA3OzD23/Slc3aQxk6vLdgGXC7Y4AzggYXb/8AVUXbZtmm4Y0pKvff5Hu7tIULRupkBAOR2Hb7Z20jAHzzQ7+Mnm9CFyxOVUZ9Le432/0qWbLS0ckzlo5CSdBB1YxnP6mqq+u2tpVuo1ICPjC7A5ydJx2Kj98Vm7k9nnbnLZ1huJEYgM6nLau2Bsd/jP8AWrLp/WgoKTanBAxsMLjOSRjkDHz85qguuoSGVQuHklGvLHIAO42237/sKtelweYyxqmZSMl2JAwMnOkDA9s9vmijJPsU0X3WLZ3WM5ZhjKav+PGAc854zyODnOakjp+rE16wUDZY+NucY7D4H61UdMu4oy0ZJleQ4ZskLjcYGdznOCxxnb2rp1WH1cu7n0jbOy4wdu5UjYADmryeuSO79Pkc6hdfck3F6jsZIsjS2oZxs3J29mGf2b3qx8TWcd3ZmTyPPZULxqJDG2e4Eo3X2Pviqyx6dchWOjSuNRBwCSN1+fjHyalWfWo7aNxIGKecig4GAJjhS2SAFBzk1aDb78jPCKdRfQHeCPFUcb28a3HT7e2ICC2jd5GLMdjkqMNqO5OxrXhWXTdOvEW8W1uLS2hXVJGY4s+k7jTKH9LDGCMfOMHFH3ht52t42uHjkkYai0a4XB3G2ojbjIODzWhzstKyjrr/AMA2txaz3snnExzeX5ySqz5IEi7w+n04ONJXbIFajeXKRIzyMFRRlmOwA+T2rHVsYY4opba+8wJKsUAMgiW1TWdTsiMTKSQBkjDAjPvQg1PxK2m2k/Qf1FZb1PrU7yzIrskKOygRtpLEHGWIwTxjHatT8TL/AOmk+MH+orOLzw7dCSWW3RZ45HLFMhSpIBPPIP32qkr8G0foOfQ/EU6yi0ldpI5wAhc5ZDkZGrkgjPNXniiaTIZo8IPpYAnUGOdzx+n3qn6F0V0lNzdNGki/+1CrhiDyckHbYbDvmjvq3SjcQhVcKVJ7c42H2/61WacoUZ5Y6oDbLrNuttJDKf4mvUiMD6dhxjjbO1ROpdStnsZIwEWcOCmxy24zvjnG1FE3hbEKRBYnLsWkdgDg7YwTv/fzQd17wyIoBcjCsJSjoeCDgAj2wcj52PaoVmcVTKjoN7Hb3QeQZCBhxqycHSMe2dv61c2vXj6kiVi7ZGI85K8nbsB7/FQvC3TVubmOJ84JLMV5ONyAe3tWidN6S9vcSKqILdwQcYAA7DnYj+u9GrpsmSsD1n81l8mExsdlAPqyO+e5/bmrzxL1ma3KQw5SS4AGonJjCE6u25wcZ7Y4q56d4chVsmXUQ4ZcYHGMA+/3FVHi/pwuWDLII5kYeUxyQSckq2OAQV37ZqYKSTsnHB3sGbyee2VpYZpiynJDuzBh3BU5FGHhB1mxlVZJbcEoQCORsQc7b0Lt4X6jOfLkjjhT80moHbvgDmjHwfAFfSOI4EX533Gf2pBSS+Y1X0sA/GfTLGC+8ny+mW6eUHHmxONbEnIMikaOMgjPejzwRbWssFvcW6sgjRolQSMVX1esc4fDA4b2oX8edQKdTBM0kCx24w5g82L1sciUDfQcD1baSPmjLwL1OG4tVkhWFMk+YsRGkODhiMAbHGRkbg1qZhA6AgggEHYg8H71jHWLO3S5uA8PSIUhdmEVyG8yUN6tQYfSrHOMAgcY2xW0mgDx7ZSTywvmZrRUJJtoo5XL5GPqDEKR/KDvnNCAqsLlbyzSRVKCeLIVuV1DbP2oatOn/iNMbOYzkk43yV9LgjbfGk5Oe9d/BXiMsskd07ROsgWJbkqkzIQNJdQACS2QNPb5qX1aEwzCRdlkORvgBxyCccMPj3+KrJGuNtOl34KiXoBtyWeVECuChO5Zd8+gfp/WvF1eBIw6Auqge2dG4RvttpOO4/WpPTbMPcnzw8owSGbgY7P2GOMcAg/eunV+vxlwI19EYI8wDOM4BwOCvYjv/jnSqno6pOcmq2/4KEeIz3jbf4/6VUeKOtNNGkYjIy+d/jb/ADoq6pZygZTCkjZGwASf5Gb/AAbcfrQH1y2vCzNcKVKjllKjA7L7nvmqxxNO2YvM2qaR66X1HyJ0fGRggL33GMf04on/APFPbyn/AG/v+/tQRZ2kkrLoGW053zvxxgcmjbpdrdvgTfw/bUoMjY5Hljc9t9uaSx2ZxyuKpE3pnWDM2NDKoGWYjgZxge5J2AHv8VNkiilk0TSNGyk6hpGMn2YnYAYG4wcdqaO+hUaCzDtqQghT/Mx/Mw+NgON689SEkf8ABmQO2MRSbg/ofzD/AITvU6jGuzqxqbkpPT8E9+nTQDH4jVEw0gH5GBtv2ycg9uKsvC8foeT+dtvhV2H+dU1nbPpWFTvvjfZc/WfsBsPf1e4qp8edTaykBMksUcUKva6WZY5JEY+akpGxLJpADe7Eb8Xgjnyy3XZw691aZL27Md6Ld1UBIbmPAdcYYxPyBqwQRnfkDGauOk9JYXVuywpBcIga8dEISYOpGlGA0sRIA3x+tC/SfCs10gt5HyI5Fee3uSZcIzEh7ebkq6Ar8kdq2FVAAA4FaGLHNAPXPDttaKge9vLW1LYWOOTRGhO+NYXUoJ4BbHYe1H1cbu2WRCrAEcjIBwRupwe4OD+lCDNes9DsERbezjjnub1WRJHczaI9vMkLsThVHtycCj618q6tk0t5kboMN3PbP3zWb9P8C67xvxsM8ryEiSSPRDblBupKodTljgFW4OeeTpXR+jQ2qGOBBGhOrQM4B2zgE7Z527/ehIM3kLoGhkJ9XBG3mAdx7ONtjzx8176BYrGHmlC6Y86WBPqzzlfcbAZ33orvLRZVKuMg/uPse1D130t4znBkQ7Er9RHsy/m/vis2qds6I5rXHqyqivW0TXLkanOhRyB3O3BwMY/WrOWWOKE6XIlQDWisVAJxn08bbVW2thEzBgWIDDUFxuR2Kscrv2yeasetRwvG5jXTI5BYsCuRnJ5+cGqx5U6Nsnw3JHOG+DyQpqYrKAXxK3pJ1bbY7+9RJZ3gumUasK2Qkaj1A42Pvt334rpLYorwGLBZSPMGSdwR/wB3FduvwJM/mAuBpwQRpzz3O42+DR8qKx+EpfZpkXxJ0krKrx5KSn8ozhvsPfcj9anRXcoTy2kMuThSOW9gp5we7bfGdzStYndBHGCyDbfIT9z9Xf4+NqvundMEfqJ1ueWP+Q7CkY7uJTJmbioy3R56R07ygS2C7c44A7KPigrx31CabU1rcIIYMxyoyq0byl0TRMG3VQpJyPmjfrtm80EkUchidxpEgOCvuQffHFZt0XoV1N1BkmGkRoqXrFTovFBbyWA41FfqHwfitUq0c927YR/7POhpGv4qN38qaFBHCx1CAAszqrd01HYdsfOxrXOCFUUKoCqowABgADgAV0qSo+KWKelQDaaWKelQDYpYp6VARbnp0Un1opPvjf8Afmov+40H0tIv2b/WrSlVXFMspNFX/uUHmSY//ausPR4V/ID/APLf/Gp9KnCPoRyY2mlinpVYgbFILT0qAbFLFPS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/>
          <a:srcRect l="58681" t="40280" r="18011" b="35870"/>
          <a:stretch>
            <a:fillRect/>
          </a:stretch>
        </p:blipFill>
        <p:spPr bwMode="auto">
          <a:xfrm>
            <a:off x="7209854" y="479404"/>
            <a:ext cx="1657540" cy="9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80379" y="1772816"/>
            <a:ext cx="75991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 Narrow" panose="020B0606020202030204" pitchFamily="34" charset="0"/>
              </a:rPr>
              <a:t>Vorhaben des </a:t>
            </a:r>
          </a:p>
          <a:p>
            <a:endParaRPr lang="de-DE" sz="2800" b="1" dirty="0" smtClean="0">
              <a:latin typeface="Arial Narrow" panose="020B0606020202030204" pitchFamily="34" charset="0"/>
            </a:endParaRPr>
          </a:p>
          <a:p>
            <a:endParaRPr lang="de-DE" sz="1000" b="1" dirty="0" smtClean="0">
              <a:latin typeface="Arial Narrow" panose="020B0606020202030204" pitchFamily="34" charset="0"/>
            </a:endParaRPr>
          </a:p>
          <a:p>
            <a:r>
              <a:rPr lang="de-DE" sz="3200" b="1" dirty="0" err="1" smtClean="0">
                <a:latin typeface="Arial Narrow" panose="020B0606020202030204" pitchFamily="34" charset="0"/>
              </a:rPr>
              <a:t>Klootschießerkreisverband</a:t>
            </a:r>
            <a:r>
              <a:rPr lang="de-DE" sz="3200" b="1" dirty="0" smtClean="0">
                <a:latin typeface="Arial Narrow" panose="020B0606020202030204" pitchFamily="34" charset="0"/>
              </a:rPr>
              <a:t> I Butjadingen </a:t>
            </a:r>
          </a:p>
          <a:p>
            <a:endParaRPr lang="de-DE" sz="3200" b="1" dirty="0">
              <a:latin typeface="Arial Narrow" panose="020B0606020202030204" pitchFamily="34" charset="0"/>
            </a:endParaRPr>
          </a:p>
          <a:p>
            <a:r>
              <a:rPr lang="de-DE" sz="3200" b="1" dirty="0" smtClean="0">
                <a:latin typeface="Arial Narrow" panose="020B0606020202030204" pitchFamily="34" charset="0"/>
              </a:rPr>
              <a:t>zur Stärkung unseres Heimatsports „Klootschießen“</a:t>
            </a:r>
          </a:p>
          <a:p>
            <a:endParaRPr lang="de-DE" sz="1000" b="1" dirty="0" smtClean="0">
              <a:latin typeface="Arial Narrow" panose="020B0606020202030204" pitchFamily="34" charset="0"/>
            </a:endParaRPr>
          </a:p>
          <a:p>
            <a:r>
              <a:rPr lang="de-DE" sz="3200" b="1" dirty="0" smtClean="0">
                <a:latin typeface="Arial Narrow" panose="020B0606020202030204" pitchFamily="34" charset="0"/>
              </a:rPr>
              <a:t>im Küstenraum zwischen Weser und Ems</a:t>
            </a:r>
          </a:p>
          <a:p>
            <a:r>
              <a:rPr lang="de-DE" sz="2800" b="1" dirty="0" smtClean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45" name="Gruppieren 44"/>
          <p:cNvGrpSpPr/>
          <p:nvPr/>
        </p:nvGrpSpPr>
        <p:grpSpPr>
          <a:xfrm>
            <a:off x="3995936" y="882649"/>
            <a:ext cx="3095625" cy="5607050"/>
            <a:chOff x="742950" y="0"/>
            <a:chExt cx="3095625" cy="5607050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742950" y="0"/>
              <a:ext cx="3095625" cy="5607050"/>
              <a:chOff x="742950" y="0"/>
              <a:chExt cx="3095625" cy="5607050"/>
            </a:xfrm>
          </p:grpSpPr>
          <p:grpSp>
            <p:nvGrpSpPr>
              <p:cNvPr id="51" name="Gruppieren 50"/>
              <p:cNvGrpSpPr/>
              <p:nvPr/>
            </p:nvGrpSpPr>
            <p:grpSpPr>
              <a:xfrm>
                <a:off x="742950" y="0"/>
                <a:ext cx="2305050" cy="5607050"/>
                <a:chOff x="0" y="0"/>
                <a:chExt cx="2305050" cy="5607050"/>
              </a:xfrm>
            </p:grpSpPr>
            <p:grpSp>
              <p:nvGrpSpPr>
                <p:cNvPr id="55" name="Gruppieren 54"/>
                <p:cNvGrpSpPr/>
                <p:nvPr/>
              </p:nvGrpSpPr>
              <p:grpSpPr>
                <a:xfrm>
                  <a:off x="0" y="0"/>
                  <a:ext cx="2305050" cy="5607050"/>
                  <a:chOff x="0" y="0"/>
                  <a:chExt cx="2305050" cy="5607050"/>
                </a:xfrm>
              </p:grpSpPr>
              <p:cxnSp>
                <p:nvCxnSpPr>
                  <p:cNvPr id="58" name="Gerader Verbinder 57"/>
                  <p:cNvCxnSpPr/>
                  <p:nvPr/>
                </p:nvCxnSpPr>
                <p:spPr>
                  <a:xfrm>
                    <a:off x="2305050" y="3981450"/>
                    <a:ext cx="0" cy="161988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" name="Gruppieren 60"/>
                  <p:cNvGrpSpPr/>
                  <p:nvPr/>
                </p:nvGrpSpPr>
                <p:grpSpPr>
                  <a:xfrm>
                    <a:off x="0" y="0"/>
                    <a:ext cx="2305050" cy="5607050"/>
                    <a:chOff x="0" y="0"/>
                    <a:chExt cx="2305050" cy="5607050"/>
                  </a:xfrm>
                </p:grpSpPr>
                <p:cxnSp>
                  <p:nvCxnSpPr>
                    <p:cNvPr id="62" name="Gerader Verbinder 61"/>
                    <p:cNvCxnSpPr/>
                    <p:nvPr/>
                  </p:nvCxnSpPr>
                  <p:spPr>
                    <a:xfrm>
                      <a:off x="0" y="5057775"/>
                      <a:ext cx="2305050" cy="549275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Gerader Verbinder 62"/>
                    <p:cNvCxnSpPr/>
                    <p:nvPr/>
                  </p:nvCxnSpPr>
                  <p:spPr>
                    <a:xfrm flipH="1" flipV="1">
                      <a:off x="85725" y="942975"/>
                      <a:ext cx="1865249" cy="269892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4" name="Gruppieren 63"/>
                    <p:cNvGrpSpPr/>
                    <p:nvPr/>
                  </p:nvGrpSpPr>
                  <p:grpSpPr>
                    <a:xfrm>
                      <a:off x="0" y="0"/>
                      <a:ext cx="2304000" cy="5070975"/>
                      <a:chOff x="0" y="0"/>
                      <a:chExt cx="2304000" cy="5070975"/>
                    </a:xfrm>
                  </p:grpSpPr>
                  <p:sp>
                    <p:nvSpPr>
                      <p:cNvPr id="65" name="Rechteck 64"/>
                      <p:cNvSpPr/>
                      <p:nvPr/>
                    </p:nvSpPr>
                    <p:spPr>
                      <a:xfrm>
                        <a:off x="0" y="0"/>
                        <a:ext cx="2304000" cy="3996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/>
                      </a:p>
                    </p:txBody>
                  </p:sp>
                  <p:cxnSp>
                    <p:nvCxnSpPr>
                      <p:cNvPr id="66" name="Gerader Verbinder 65"/>
                      <p:cNvCxnSpPr/>
                      <p:nvPr/>
                    </p:nvCxnSpPr>
                    <p:spPr>
                      <a:xfrm>
                        <a:off x="0" y="3990975"/>
                        <a:ext cx="0" cy="10800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68" name="Gruppieren 67"/>
                      <p:cNvGrpSpPr/>
                      <p:nvPr/>
                    </p:nvGrpSpPr>
                    <p:grpSpPr>
                      <a:xfrm>
                        <a:off x="981075" y="219075"/>
                        <a:ext cx="1135377" cy="4475207"/>
                        <a:chOff x="341906" y="-246490"/>
                        <a:chExt cx="1135377" cy="4475207"/>
                      </a:xfrm>
                    </p:grpSpPr>
                    <p:cxnSp>
                      <p:nvCxnSpPr>
                        <p:cNvPr id="78" name="Gerader Verbinder 77"/>
                        <p:cNvCxnSpPr/>
                        <p:nvPr/>
                      </p:nvCxnSpPr>
                      <p:spPr>
                        <a:xfrm>
                          <a:off x="341906" y="-246490"/>
                          <a:ext cx="964800" cy="342000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" name="Rechteck 78"/>
                        <p:cNvSpPr/>
                        <p:nvPr/>
                      </p:nvSpPr>
                      <p:spPr>
                        <a:xfrm rot="20700000">
                          <a:off x="1423283" y="3148717"/>
                          <a:ext cx="54000" cy="108000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de-DE"/>
                        </a:p>
                      </p:txBody>
                    </p:sp>
                  </p:grpSp>
                  <p:cxnSp>
                    <p:nvCxnSpPr>
                      <p:cNvPr id="70" name="Gerader Verbinder 69"/>
                      <p:cNvCxnSpPr/>
                      <p:nvPr/>
                    </p:nvCxnSpPr>
                    <p:spPr>
                      <a:xfrm flipV="1">
                        <a:off x="1943100" y="180975"/>
                        <a:ext cx="248717" cy="344545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Gerader Verbinder 72"/>
                      <p:cNvCxnSpPr/>
                      <p:nvPr/>
                    </p:nvCxnSpPr>
                    <p:spPr>
                      <a:xfrm flipV="1">
                        <a:off x="1533525" y="3533775"/>
                        <a:ext cx="754685" cy="212141"/>
                      </a:xfrm>
                      <a:prstGeom prst="line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Gerader Verbinder 74"/>
                      <p:cNvCxnSpPr/>
                      <p:nvPr/>
                    </p:nvCxnSpPr>
                    <p:spPr>
                      <a:xfrm>
                        <a:off x="28575" y="4152900"/>
                        <a:ext cx="1800000" cy="0"/>
                      </a:xfrm>
                      <a:prstGeom prst="line">
                        <a:avLst/>
                      </a:prstGeom>
                      <a:ln w="19050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Gerader Verbinder 75"/>
                      <p:cNvCxnSpPr/>
                      <p:nvPr/>
                    </p:nvCxnSpPr>
                    <p:spPr>
                      <a:xfrm>
                        <a:off x="1828800" y="4152900"/>
                        <a:ext cx="0" cy="63000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5B9BD5"/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  <p:cxnSp>
                    <p:nvCxnSpPr>
                      <p:cNvPr id="77" name="Gerader Verbinder 76"/>
                      <p:cNvCxnSpPr/>
                      <p:nvPr/>
                    </p:nvCxnSpPr>
                    <p:spPr>
                      <a:xfrm>
                        <a:off x="1828800" y="4781550"/>
                        <a:ext cx="475200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5B9BD5"/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</p:grpSp>
              </p:grpSp>
            </p:grpSp>
            <p:sp>
              <p:nvSpPr>
                <p:cNvPr id="56" name="Rechteck 55"/>
                <p:cNvSpPr/>
                <p:nvPr/>
              </p:nvSpPr>
              <p:spPr>
                <a:xfrm>
                  <a:off x="1812379" y="3981450"/>
                  <a:ext cx="180975" cy="666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7" name="Rechteck 56"/>
                <p:cNvSpPr/>
                <p:nvPr/>
              </p:nvSpPr>
              <p:spPr>
                <a:xfrm>
                  <a:off x="2085975" y="3943350"/>
                  <a:ext cx="209550" cy="10477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52" name="Textfeld 2"/>
              <p:cNvSpPr txBox="1">
                <a:spLocks noChangeArrowheads="1"/>
              </p:cNvSpPr>
              <p:nvPr/>
            </p:nvSpPr>
            <p:spPr bwMode="auto">
              <a:xfrm>
                <a:off x="2886075" y="3838575"/>
                <a:ext cx="952500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100" dirty="0" err="1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Klootbahn</a:t>
                </a:r>
                <a:endParaRPr lang="de-DE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8" name="Gerader Verbinder 47"/>
            <p:cNvCxnSpPr/>
            <p:nvPr/>
          </p:nvCxnSpPr>
          <p:spPr>
            <a:xfrm flipH="1">
              <a:off x="3219450" y="4648200"/>
              <a:ext cx="39600" cy="54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>
              <a:off x="3257550" y="4657725"/>
              <a:ext cx="200025" cy="95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3219450" y="5191125"/>
              <a:ext cx="200025" cy="9525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2" name="Textfeld 1"/>
          <p:cNvSpPr txBox="1"/>
          <p:nvPr/>
        </p:nvSpPr>
        <p:spPr>
          <a:xfrm>
            <a:off x="596753" y="1184849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Vorhandener Sportplatz</a:t>
            </a:r>
          </a:p>
          <a:p>
            <a:r>
              <a:rPr lang="de-DE" dirty="0" smtClean="0"/>
              <a:t>der Gemeinde </a:t>
            </a:r>
            <a:r>
              <a:rPr lang="de-DE" dirty="0" err="1" smtClean="0"/>
              <a:t>Butjadingen</a:t>
            </a:r>
            <a:endParaRPr lang="de-DE" dirty="0" smtClean="0"/>
          </a:p>
          <a:p>
            <a:r>
              <a:rPr lang="de-DE" dirty="0" smtClean="0"/>
              <a:t>in Stollhamm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658399" y="3201508"/>
            <a:ext cx="904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Sportplatz 2</a:t>
            </a:r>
            <a:endParaRPr lang="de-DE" sz="1050" dirty="0"/>
          </a:p>
        </p:txBody>
      </p:sp>
      <p:sp>
        <p:nvSpPr>
          <p:cNvPr id="34" name="Textfeld 33"/>
          <p:cNvSpPr txBox="1"/>
          <p:nvPr/>
        </p:nvSpPr>
        <p:spPr>
          <a:xfrm>
            <a:off x="6516216" y="5674041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Geräteräume</a:t>
            </a:r>
            <a:endParaRPr lang="de-DE" sz="1050" dirty="0"/>
          </a:p>
        </p:txBody>
      </p:sp>
      <p:sp>
        <p:nvSpPr>
          <p:cNvPr id="3" name="Rechteck 2"/>
          <p:cNvSpPr/>
          <p:nvPr/>
        </p:nvSpPr>
        <p:spPr>
          <a:xfrm rot="186486">
            <a:off x="6672461" y="6097640"/>
            <a:ext cx="1139899" cy="50953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6805258" y="6230068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Sozialräume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5820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1331912" y="2588707"/>
            <a:ext cx="6359475" cy="1992421"/>
            <a:chOff x="-78830" y="0"/>
            <a:chExt cx="5518150" cy="1392707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-78830" y="0"/>
              <a:ext cx="5518150" cy="1392707"/>
              <a:chOff x="-78830" y="0"/>
              <a:chExt cx="5518150" cy="1392707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-78830" y="0"/>
                <a:ext cx="5518150" cy="1392707"/>
                <a:chOff x="-78830" y="-14630"/>
                <a:chExt cx="5518150" cy="1392707"/>
              </a:xfrm>
            </p:grpSpPr>
            <p:grpSp>
              <p:nvGrpSpPr>
                <p:cNvPr id="17" name="Gruppieren 16"/>
                <p:cNvGrpSpPr/>
                <p:nvPr/>
              </p:nvGrpSpPr>
              <p:grpSpPr>
                <a:xfrm>
                  <a:off x="-78830" y="73152"/>
                  <a:ext cx="5518150" cy="1304925"/>
                  <a:chOff x="-78830" y="0"/>
                  <a:chExt cx="5518150" cy="1304925"/>
                </a:xfrm>
              </p:grpSpPr>
              <p:grpSp>
                <p:nvGrpSpPr>
                  <p:cNvPr id="20" name="Gruppieren 19"/>
                  <p:cNvGrpSpPr/>
                  <p:nvPr/>
                </p:nvGrpSpPr>
                <p:grpSpPr>
                  <a:xfrm>
                    <a:off x="-78830" y="0"/>
                    <a:ext cx="5518150" cy="1304925"/>
                    <a:chOff x="-78830" y="0"/>
                    <a:chExt cx="5518150" cy="1304925"/>
                  </a:xfrm>
                </p:grpSpPr>
                <p:pic>
                  <p:nvPicPr>
                    <p:cNvPr id="23" name="Grafik 2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78830" y="0"/>
                      <a:ext cx="5518150" cy="130492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Textfeld 2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1122883" y="574243"/>
                      <a:ext cx="524510" cy="1974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Schnitt 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Textfeld 2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4114800" y="449884"/>
                      <a:ext cx="791210" cy="1974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Schnitt 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1" name="Rechteck 20"/>
                  <p:cNvSpPr/>
                  <p:nvPr/>
                </p:nvSpPr>
                <p:spPr>
                  <a:xfrm>
                    <a:off x="1331366" y="212141"/>
                    <a:ext cx="131674" cy="14630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22" name="Rechteck 21"/>
                  <p:cNvSpPr/>
                  <p:nvPr/>
                </p:nvSpPr>
                <p:spPr>
                  <a:xfrm>
                    <a:off x="1353312" y="980237"/>
                    <a:ext cx="131674" cy="14630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  <p:sp>
              <p:nvSpPr>
                <p:cNvPr id="18" name="Textfeld 2"/>
                <p:cNvSpPr txBox="1">
                  <a:spLocks noChangeArrowheads="1"/>
                </p:cNvSpPr>
                <p:nvPr/>
              </p:nvSpPr>
              <p:spPr bwMode="auto">
                <a:xfrm>
                  <a:off x="3803904" y="-14630"/>
                  <a:ext cx="507365" cy="2044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7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+ 4,80 m</a:t>
                  </a:r>
                  <a:endParaRPr lang="de-DE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feld 2"/>
                <p:cNvSpPr txBox="1">
                  <a:spLocks noChangeArrowheads="1"/>
                </p:cNvSpPr>
                <p:nvPr/>
              </p:nvSpPr>
              <p:spPr bwMode="auto">
                <a:xfrm>
                  <a:off x="424281" y="197510"/>
                  <a:ext cx="507365" cy="2044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7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+ 3,30 m</a:t>
                  </a:r>
                  <a:endParaRPr lang="de-DE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Gleichschenkliges Dreieck 14"/>
              <p:cNvSpPr/>
              <p:nvPr/>
            </p:nvSpPr>
            <p:spPr>
              <a:xfrm flipV="1">
                <a:off x="4008729" y="168250"/>
                <a:ext cx="53975" cy="539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6" name="Gleichschenkliges Dreieck 15"/>
              <p:cNvSpPr/>
              <p:nvPr/>
            </p:nvSpPr>
            <p:spPr>
              <a:xfrm flipV="1">
                <a:off x="621792" y="395021"/>
                <a:ext cx="54000" cy="54000"/>
              </a:xfrm>
              <a:prstGeom prst="triangl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sp>
          <p:nvSpPr>
            <p:cNvPr id="13" name="Textfeld 2"/>
            <p:cNvSpPr txBox="1">
              <a:spLocks noChangeArrowheads="1"/>
            </p:cNvSpPr>
            <p:nvPr/>
          </p:nvSpPr>
          <p:spPr bwMode="auto">
            <a:xfrm>
              <a:off x="2940710" y="665684"/>
              <a:ext cx="406400" cy="185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Rollo</a:t>
              </a:r>
              <a:endPara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07504" y="2978329"/>
            <a:ext cx="1032176" cy="1390687"/>
            <a:chOff x="0" y="0"/>
            <a:chExt cx="843306" cy="1217931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0" y="0"/>
              <a:ext cx="843306" cy="1193013"/>
              <a:chOff x="0" y="0"/>
              <a:chExt cx="843306" cy="1193013"/>
            </a:xfrm>
          </p:grpSpPr>
          <p:grpSp>
            <p:nvGrpSpPr>
              <p:cNvPr id="29" name="Gruppieren 28"/>
              <p:cNvGrpSpPr/>
              <p:nvPr/>
            </p:nvGrpSpPr>
            <p:grpSpPr>
              <a:xfrm>
                <a:off x="14631" y="0"/>
                <a:ext cx="828675" cy="1193013"/>
                <a:chOff x="0" y="0"/>
                <a:chExt cx="828675" cy="1193013"/>
              </a:xfrm>
            </p:grpSpPr>
            <p:grpSp>
              <p:nvGrpSpPr>
                <p:cNvPr id="31" name="Gruppieren 30"/>
                <p:cNvGrpSpPr/>
                <p:nvPr/>
              </p:nvGrpSpPr>
              <p:grpSpPr>
                <a:xfrm>
                  <a:off x="0" y="0"/>
                  <a:ext cx="828675" cy="1193013"/>
                  <a:chOff x="0" y="0"/>
                  <a:chExt cx="828675" cy="1193013"/>
                </a:xfrm>
              </p:grpSpPr>
              <p:pic>
                <p:nvPicPr>
                  <p:cNvPr id="33" name="Grafik 32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95098"/>
                    <a:ext cx="828675" cy="1097915"/>
                  </a:xfrm>
                  <a:prstGeom prst="rect">
                    <a:avLst/>
                  </a:prstGeom>
                </p:spPr>
              </p:pic>
              <p:sp>
                <p:nvSpPr>
                  <p:cNvPr id="34" name="Rechteck 33"/>
                  <p:cNvSpPr/>
                  <p:nvPr/>
                </p:nvSpPr>
                <p:spPr>
                  <a:xfrm>
                    <a:off x="705917" y="14631"/>
                    <a:ext cx="45719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5" name="Rechteck 34"/>
                  <p:cNvSpPr/>
                  <p:nvPr/>
                </p:nvSpPr>
                <p:spPr>
                  <a:xfrm>
                    <a:off x="84125" y="0"/>
                    <a:ext cx="50800" cy="37147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  <p:cxnSp>
              <p:nvCxnSpPr>
                <p:cNvPr id="32" name="Gerader Verbinder 31"/>
                <p:cNvCxnSpPr/>
                <p:nvPr/>
              </p:nvCxnSpPr>
              <p:spPr>
                <a:xfrm>
                  <a:off x="65837" y="380236"/>
                  <a:ext cx="702259" cy="57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hteck 29"/>
              <p:cNvSpPr/>
              <p:nvPr/>
            </p:nvSpPr>
            <p:spPr>
              <a:xfrm>
                <a:off x="0" y="892455"/>
                <a:ext cx="69495" cy="6725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97258" y="994847"/>
              <a:ext cx="663478" cy="22308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7820167" y="2714289"/>
            <a:ext cx="1216329" cy="1732578"/>
            <a:chOff x="0" y="0"/>
            <a:chExt cx="781050" cy="1185062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0" y="0"/>
              <a:ext cx="781050" cy="1148868"/>
              <a:chOff x="0" y="0"/>
              <a:chExt cx="781050" cy="1148868"/>
            </a:xfrm>
          </p:grpSpPr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7783"/>
                <a:ext cx="781050" cy="1061085"/>
              </a:xfrm>
              <a:prstGeom prst="rect">
                <a:avLst/>
              </a:prstGeom>
            </p:spPr>
          </p:pic>
          <p:sp>
            <p:nvSpPr>
              <p:cNvPr id="40" name="Rechteck 39"/>
              <p:cNvSpPr/>
              <p:nvPr/>
            </p:nvSpPr>
            <p:spPr>
              <a:xfrm>
                <a:off x="662026" y="0"/>
                <a:ext cx="45085" cy="37084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76810" y="7315"/>
                <a:ext cx="45719" cy="3713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84125" y="961949"/>
              <a:ext cx="616282" cy="2231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42" name="Gerade Verbindung mit Pfeil 41"/>
          <p:cNvCxnSpPr/>
          <p:nvPr/>
        </p:nvCxnSpPr>
        <p:spPr>
          <a:xfrm>
            <a:off x="1547663" y="5085184"/>
            <a:ext cx="5976000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348380" y="50385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 m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989429" y="12687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Hallenkonstruktion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0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C:\Users\Siegfried Hodel\Dropbox\Screenshots\Screenshot 2018-01-25 11.36.3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16007" r="28798" b="13427"/>
          <a:stretch/>
        </p:blipFill>
        <p:spPr bwMode="auto">
          <a:xfrm rot="20734132">
            <a:off x="654180" y="1668622"/>
            <a:ext cx="5819417" cy="4546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 rot="20819649">
            <a:off x="2567837" y="1117843"/>
            <a:ext cx="2830604" cy="106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</a:t>
            </a:r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3563888" y="3068960"/>
            <a:ext cx="576063" cy="236008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427984" y="1530053"/>
            <a:ext cx="4536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Der Laser ermittelt die Entfernung „M 1“ zwischen Laser und Reflektor, gleichzeitig wir der „Winkel“ zur Basislinie mittels eines Drehgebers gemessen.</a:t>
            </a:r>
          </a:p>
          <a:p>
            <a:r>
              <a:rPr lang="de-DE" sz="1600" dirty="0" smtClean="0"/>
              <a:t>Beide Werte werden an einen PC übertragen.</a:t>
            </a:r>
          </a:p>
          <a:p>
            <a:r>
              <a:rPr lang="de-DE" sz="1600" dirty="0" smtClean="0"/>
              <a:t>Hieraus wird die Wurfweite „W“ ermittelt und auf eine Anzeigetafel gebracht.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01237" y="830529"/>
            <a:ext cx="382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automatische Weitenmessung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6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08842" y="614810"/>
            <a:ext cx="73446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 Narrow" panose="020B0606020202030204" pitchFamily="34" charset="0"/>
              </a:rPr>
              <a:t>Gewünschte Zeitumsetzung:</a:t>
            </a:r>
          </a:p>
          <a:p>
            <a:endParaRPr lang="de-DE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Freigabe zur Nutzung für den </a:t>
            </a:r>
            <a:r>
              <a:rPr lang="de-DE" dirty="0" err="1">
                <a:latin typeface="Arial Narrow" panose="020B0606020202030204" pitchFamily="34" charset="0"/>
              </a:rPr>
              <a:t>Klootschießerkreisverband</a:t>
            </a:r>
            <a:r>
              <a:rPr lang="de-DE" dirty="0">
                <a:latin typeface="Arial Narrow" panose="020B0606020202030204" pitchFamily="34" charset="0"/>
              </a:rPr>
              <a:t> bis Ende Juli 2018 durch Gemeinde </a:t>
            </a:r>
            <a:r>
              <a:rPr lang="de-DE" dirty="0" err="1" smtClean="0">
                <a:latin typeface="Arial Narrow" panose="020B0606020202030204" pitchFamily="34" charset="0"/>
              </a:rPr>
              <a:t>Butjadingen</a:t>
            </a:r>
            <a:r>
              <a:rPr lang="de-DE" dirty="0" smtClean="0">
                <a:latin typeface="Arial Narrow" panose="020B0606020202030204" pitchFamily="34" charset="0"/>
              </a:rPr>
              <a:t> mit Nutzungszusicherung über einen längeren Zeitraum</a:t>
            </a:r>
            <a:endParaRPr lang="de-DE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Bau der Anlaufbahn mit Überdachung und Weitenmessung bis Anfang / Mitte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 smtClean="0">
                <a:latin typeface="Arial Narrow" panose="020B0606020202030204" pitchFamily="34" charset="0"/>
              </a:rPr>
              <a:t>Anschließende sportliche Nutzung für: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 Narrow" panose="020B0606020202030204" pitchFamily="34" charset="0"/>
              </a:rPr>
              <a:t>Klootpunktrunde</a:t>
            </a:r>
            <a:r>
              <a:rPr lang="de-DE" dirty="0" smtClean="0">
                <a:latin typeface="Arial Narrow" panose="020B0606020202030204" pitchFamily="34" charset="0"/>
              </a:rPr>
              <a:t> des </a:t>
            </a:r>
            <a:r>
              <a:rPr lang="de-DE" dirty="0" err="1" smtClean="0">
                <a:latin typeface="Arial Narrow" panose="020B0606020202030204" pitchFamily="34" charset="0"/>
              </a:rPr>
              <a:t>Klootschießerkreisverband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Butjadingen</a:t>
            </a:r>
            <a:r>
              <a:rPr lang="de-DE" dirty="0" smtClean="0">
                <a:latin typeface="Arial Narrow" panose="020B0606020202030204" pitchFamily="34" charset="0"/>
              </a:rPr>
              <a:t>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Saisonmeisterschaft der Jugend des Landesverbandes Oldenburg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Trainingsvorbereitung für Mehrkampfmeisterschaften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 Vorbereitung für die Europameisterschaft 2020 in Schleswig-Holstein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 Vorbereitung für die Europameisterschaft 2024 in unserem Verband </a:t>
            </a:r>
          </a:p>
          <a:p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     (auch </a:t>
            </a:r>
            <a:r>
              <a:rPr lang="de-DE" dirty="0" err="1" smtClean="0">
                <a:latin typeface="Arial Narrow" panose="020B0606020202030204" pitchFamily="34" charset="0"/>
              </a:rPr>
              <a:t>evt</a:t>
            </a:r>
            <a:r>
              <a:rPr lang="de-DE" dirty="0" smtClean="0">
                <a:latin typeface="Arial Narrow" panose="020B0606020202030204" pitchFamily="34" charset="0"/>
              </a:rPr>
              <a:t>. Nutzung der Anlage für diese Veranstaltung)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2487" y="544522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Arial Narrow" panose="020B0606020202030204" pitchFamily="34" charset="0"/>
              </a:rPr>
              <a:t>Hilfeleistung </a:t>
            </a:r>
            <a:r>
              <a:rPr lang="de-DE" sz="2800" b="1" dirty="0">
                <a:latin typeface="Arial Narrow" panose="020B0606020202030204" pitchFamily="34" charset="0"/>
              </a:rPr>
              <a:t>seitens Gemeinde</a:t>
            </a:r>
            <a:r>
              <a:rPr lang="de-DE" sz="2800" b="1" dirty="0" smtClean="0">
                <a:latin typeface="Arial Narrow" panose="020B0606020202030204" pitchFamily="34" charset="0"/>
              </a:rPr>
              <a:t>:</a:t>
            </a:r>
          </a:p>
          <a:p>
            <a:endParaRPr lang="de-DE" sz="800" u="sng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 Rasen mähen der Übungsanlage </a:t>
            </a:r>
          </a:p>
        </p:txBody>
      </p:sp>
    </p:spTree>
    <p:extLst>
      <p:ext uri="{BB962C8B-B14F-4D97-AF65-F5344CB8AC3E}">
        <p14:creationId xmlns:p14="http://schemas.microsoft.com/office/powerpoint/2010/main" val="42944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1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69701"/>
            <a:ext cx="2278192" cy="3417288"/>
          </a:xfrm>
        </p:spPr>
      </p:pic>
      <p:sp>
        <p:nvSpPr>
          <p:cNvPr id="12" name="Rechteck 11"/>
          <p:cNvSpPr/>
          <p:nvPr/>
        </p:nvSpPr>
        <p:spPr>
          <a:xfrm>
            <a:off x="431478" y="46140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Erstmals wurde die Kugel im Jahre 1935 durch den Ostfriesen Gerd Gerdes über die 100-Meter-Marke geschleudert. Diese Rekordweite hatte Bestand bis 1985, als der </a:t>
            </a:r>
            <a:r>
              <a:rPr lang="de-DE" dirty="0" err="1"/>
              <a:t>Auricher</a:t>
            </a:r>
            <a:r>
              <a:rPr lang="de-DE" dirty="0"/>
              <a:t> Harm Henkel 102,00 Meter warf. Dieser Rekord wurde am gleichen Tag von dem „Bär von Ellens“ </a:t>
            </a:r>
            <a:r>
              <a:rPr lang="de-DE" dirty="0">
                <a:hlinkClick r:id="rId3" tooltip="Hans-Georg Bohlken"/>
              </a:rPr>
              <a:t>Hans-Georg </a:t>
            </a:r>
            <a:r>
              <a:rPr lang="de-DE" dirty="0" err="1">
                <a:hlinkClick r:id="rId3" tooltip="Hans-Georg Bohlken"/>
              </a:rPr>
              <a:t>Bohlken</a:t>
            </a:r>
            <a:r>
              <a:rPr lang="de-DE" dirty="0"/>
              <a:t> mit 105,20 Meter übertroffen. Die aktuelle (Stand Januar 2006) Rekordweite mit 106,20 Meter hält Stefan </a:t>
            </a:r>
            <a:r>
              <a:rPr lang="de-DE" dirty="0" err="1"/>
              <a:t>Albarus</a:t>
            </a:r>
            <a:r>
              <a:rPr lang="de-DE" dirty="0"/>
              <a:t> aus </a:t>
            </a:r>
            <a:r>
              <a:rPr lang="de-DE" dirty="0">
                <a:hlinkClick r:id="rId4" tooltip="Norden (Ostfriesland)"/>
              </a:rPr>
              <a:t>Norden</a:t>
            </a:r>
            <a:r>
              <a:rPr lang="de-DE" dirty="0"/>
              <a:t> in </a:t>
            </a:r>
            <a:r>
              <a:rPr lang="de-DE" dirty="0">
                <a:hlinkClick r:id="rId5" tooltip="Ostfriesland"/>
              </a:rPr>
              <a:t>Ostfriesland</a:t>
            </a:r>
            <a:r>
              <a:rPr lang="de-DE" dirty="0"/>
              <a:t>.</a:t>
            </a:r>
            <a:r>
              <a:rPr lang="de-DE" baseline="30000" dirty="0">
                <a:hlinkClick r:id="rId6"/>
              </a:rPr>
              <a:t>[1]</a:t>
            </a:r>
            <a:r>
              <a:rPr lang="de-DE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1478" y="408118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Wikipedia: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898814"/>
            <a:ext cx="2818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Eine Frage, </a:t>
            </a:r>
          </a:p>
          <a:p>
            <a:r>
              <a:rPr lang="de-DE" b="1" dirty="0" smtClean="0"/>
              <a:t>die gern gestellt wird:</a:t>
            </a:r>
          </a:p>
          <a:p>
            <a:endParaRPr lang="de-DE" b="1" dirty="0"/>
          </a:p>
          <a:p>
            <a:r>
              <a:rPr lang="de-DE" b="1" dirty="0" smtClean="0"/>
              <a:t>Welche Wurfweite kann </a:t>
            </a:r>
          </a:p>
          <a:p>
            <a:r>
              <a:rPr lang="de-DE" b="1" dirty="0" smtClean="0"/>
              <a:t>erreicht werden?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92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21360"/>
            <a:ext cx="4240530" cy="61366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3638" y="2497018"/>
            <a:ext cx="30957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Bahnen 2 und 3 werden</a:t>
            </a:r>
          </a:p>
          <a:p>
            <a:r>
              <a:rPr lang="de-DE" dirty="0" smtClean="0"/>
              <a:t>außerhalb der Förderung</a:t>
            </a:r>
          </a:p>
          <a:p>
            <a:r>
              <a:rPr lang="de-DE" dirty="0" smtClean="0"/>
              <a:t>in Eigenleistung zu einem</a:t>
            </a:r>
          </a:p>
          <a:p>
            <a:r>
              <a:rPr lang="de-DE" dirty="0" smtClean="0"/>
              <a:t>späteren Zeitpunkt errichtet.</a:t>
            </a:r>
          </a:p>
          <a:p>
            <a:endParaRPr lang="de-DE" dirty="0"/>
          </a:p>
          <a:p>
            <a:r>
              <a:rPr lang="de-DE" dirty="0" smtClean="0"/>
              <a:t>Die installierte </a:t>
            </a:r>
            <a:r>
              <a:rPr lang="de-DE" i="1" dirty="0" smtClean="0"/>
              <a:t>Automatische</a:t>
            </a:r>
          </a:p>
          <a:p>
            <a:r>
              <a:rPr lang="de-DE" i="1" dirty="0" smtClean="0"/>
              <a:t>Weitenmesseinrichtung</a:t>
            </a:r>
          </a:p>
          <a:p>
            <a:r>
              <a:rPr lang="de-DE" dirty="0" smtClean="0"/>
              <a:t>ermöglicht auch hier eine </a:t>
            </a:r>
          </a:p>
          <a:p>
            <a:r>
              <a:rPr lang="de-DE" dirty="0" smtClean="0"/>
              <a:t>automatische Messung.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9751" y="854872"/>
            <a:ext cx="2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Gesamtnutzung</a:t>
            </a:r>
          </a:p>
          <a:p>
            <a:r>
              <a:rPr lang="de-DE" dirty="0" smtClean="0"/>
              <a:t>des Sportplatzes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9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3" y="4293096"/>
            <a:ext cx="8297217" cy="2564904"/>
          </a:xfrm>
          <a:prstGeom prst="rect">
            <a:avLst/>
          </a:prstGeom>
        </p:spPr>
      </p:pic>
      <p:pic>
        <p:nvPicPr>
          <p:cNvPr id="9" name="Grafik 8" descr="D:\Klootschießer-Leistungszentrum\Bilder\IMG_39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738" y="1929721"/>
            <a:ext cx="3103207" cy="232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D:\Klootschießer-Leistungszentrum\Bilder\IMG_39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09" y="1626898"/>
            <a:ext cx="4094904" cy="292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539750" y="854872"/>
            <a:ext cx="58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17. Januar 2020 -	Die tragenden Gebinde sind montiert</a:t>
            </a:r>
          </a:p>
          <a:p>
            <a:r>
              <a:rPr lang="de-DE" dirty="0"/>
              <a:t>	</a:t>
            </a:r>
            <a:r>
              <a:rPr lang="de-DE" dirty="0" smtClean="0"/>
              <a:t>	Bereit zur Dach- und Wandmontage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2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5" y="1439848"/>
            <a:ext cx="4369328" cy="32769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12" y="1446767"/>
            <a:ext cx="4350876" cy="32631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46" y="3861048"/>
            <a:ext cx="3707904" cy="278092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39750" y="764198"/>
            <a:ext cx="455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24.1</a:t>
            </a:r>
            <a:r>
              <a:rPr lang="de-DE" dirty="0"/>
              <a:t>. </a:t>
            </a:r>
            <a:r>
              <a:rPr lang="de-DE" dirty="0" smtClean="0"/>
              <a:t>Die Rollo-Montage ist abgeschlossen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5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1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-1595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4932363" y="549275"/>
            <a:ext cx="3649662" cy="6119813"/>
            <a:chOff x="4932363" y="549275"/>
            <a:chExt cx="3649662" cy="6119813"/>
          </a:xfrm>
        </p:grpSpPr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4932363" y="549275"/>
            <a:ext cx="3649662" cy="6119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2" name="Bild" r:id="rId3" imgW="5995416" imgH="10046208" progId="Word.Picture.8">
                    <p:embed/>
                  </p:oleObj>
                </mc:Choice>
                <mc:Fallback>
                  <p:oleObj name="Bild" r:id="rId3" imgW="5995416" imgH="10046208" progId="Word.Picture.8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363" y="549275"/>
                          <a:ext cx="3649662" cy="6119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feld 12"/>
            <p:cNvSpPr txBox="1"/>
            <p:nvPr/>
          </p:nvSpPr>
          <p:spPr>
            <a:xfrm>
              <a:off x="6966902" y="2348880"/>
              <a:ext cx="8515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Stollhamm</a:t>
              </a:r>
              <a:endParaRPr lang="de-DE" sz="1100" dirty="0"/>
            </a:p>
          </p:txBody>
        </p:sp>
      </p:grpSp>
      <p:sp>
        <p:nvSpPr>
          <p:cNvPr id="2" name="Rechteck 1"/>
          <p:cNvSpPr/>
          <p:nvPr/>
        </p:nvSpPr>
        <p:spPr>
          <a:xfrm>
            <a:off x="6935195" y="1412776"/>
            <a:ext cx="1813518" cy="16561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918326" y="6429926"/>
            <a:ext cx="2016869" cy="2661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 dirty="0" smtClean="0"/>
              <a:t>Landesverband </a:t>
            </a:r>
            <a:r>
              <a:rPr lang="de-DE" sz="1200" dirty="0"/>
              <a:t>Oldenburg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11743" y="1556792"/>
            <a:ext cx="4016242" cy="5626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>
                <a:latin typeface="Arial Narrow" panose="020B0606020202030204" pitchFamily="34" charset="0"/>
              </a:rPr>
              <a:t>Friesische </a:t>
            </a:r>
            <a:r>
              <a:rPr lang="de-DE" dirty="0" err="1" smtClean="0">
                <a:latin typeface="Arial Narrow" panose="020B0606020202030204" pitchFamily="34" charset="0"/>
              </a:rPr>
              <a:t>Klootschießerverband</a:t>
            </a:r>
            <a:endParaRPr lang="de-DE" dirty="0" smtClean="0">
              <a:latin typeface="Arial Narrow" panose="020B0606020202030204" pitchFamily="34" charset="0"/>
            </a:endParaRPr>
          </a:p>
          <a:p>
            <a:pPr algn="ctr"/>
            <a:r>
              <a:rPr lang="de-DE" dirty="0" smtClean="0">
                <a:latin typeface="Arial Narrow" panose="020B0606020202030204" pitchFamily="34" charset="0"/>
              </a:rPr>
              <a:t>( </a:t>
            </a:r>
            <a:r>
              <a:rPr lang="de-DE" dirty="0">
                <a:latin typeface="Arial Narrow" panose="020B0606020202030204" pitchFamily="34" charset="0"/>
              </a:rPr>
              <a:t>ca. </a:t>
            </a:r>
            <a:r>
              <a:rPr lang="de-DE" dirty="0" smtClean="0">
                <a:latin typeface="Arial Narrow" panose="020B0606020202030204" pitchFamily="34" charset="0"/>
              </a:rPr>
              <a:t>35.000 </a:t>
            </a:r>
            <a:r>
              <a:rPr lang="de-DE" dirty="0">
                <a:latin typeface="Arial Narrow" panose="020B0606020202030204" pitchFamily="34" charset="0"/>
              </a:rPr>
              <a:t>Aktive )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04519" y="2204864"/>
            <a:ext cx="4023466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 smtClean="0"/>
              <a:t>Landesverbände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411742" y="2708920"/>
            <a:ext cx="1944217" cy="5408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 smtClean="0">
                <a:latin typeface="Arial Narrow" panose="020B0606020202030204" pitchFamily="34" charset="0"/>
              </a:rPr>
              <a:t>6 Kreisverbände</a:t>
            </a:r>
          </a:p>
          <a:p>
            <a:pPr algn="ctr"/>
            <a:r>
              <a:rPr lang="de-DE" dirty="0" smtClean="0">
                <a:latin typeface="Arial Narrow" panose="020B0606020202030204" pitchFamily="34" charset="0"/>
              </a:rPr>
              <a:t>in Ostfriesland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411760" y="2708920"/>
            <a:ext cx="2015667" cy="551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 smtClean="0">
                <a:latin typeface="Arial Narrow" panose="020B0606020202030204" pitchFamily="34" charset="0"/>
              </a:rPr>
              <a:t>7 Kreisverbände</a:t>
            </a:r>
          </a:p>
          <a:p>
            <a:pPr algn="ctr"/>
            <a:r>
              <a:rPr lang="de-DE" dirty="0" smtClean="0">
                <a:latin typeface="Arial Narrow" panose="020B0606020202030204" pitchFamily="34" charset="0"/>
              </a:rPr>
              <a:t>in Oldenburg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3007" y="707249"/>
            <a:ext cx="381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 Narrow" panose="020B0606020202030204" pitchFamily="34" charset="0"/>
              </a:rPr>
              <a:t>Struktur der Klootschießer</a:t>
            </a:r>
            <a:endParaRPr lang="de-DE" sz="2000" b="1" dirty="0">
              <a:latin typeface="Arial Narrow" panose="020B0606020202030204" pitchFamily="34" charset="0"/>
            </a:endParaRPr>
          </a:p>
          <a:p>
            <a:r>
              <a:rPr lang="de-DE" sz="2000" b="1" dirty="0" smtClean="0">
                <a:latin typeface="Arial Narrow" panose="020B0606020202030204" pitchFamily="34" charset="0"/>
              </a:rPr>
              <a:t>im Nordwesten</a:t>
            </a:r>
            <a:endParaRPr lang="de-DE" sz="2000" b="1" dirty="0">
              <a:latin typeface="Arial Narrow" panose="020B0606020202030204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11560" y="5016078"/>
            <a:ext cx="3809843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de-DE" sz="1600" dirty="0" err="1" smtClean="0">
                <a:latin typeface="Arial Narrow" panose="020B0606020202030204" pitchFamily="34" charset="0"/>
              </a:rPr>
              <a:t>Abbehausen</a:t>
            </a:r>
            <a:r>
              <a:rPr lang="de-DE" sz="1600" dirty="0" smtClean="0">
                <a:latin typeface="Arial Narrow" panose="020B0606020202030204" pitchFamily="34" charset="0"/>
              </a:rPr>
              <a:t> </a:t>
            </a:r>
            <a:r>
              <a:rPr lang="de-DE" sz="1600" dirty="0">
                <a:latin typeface="Arial Narrow" panose="020B0606020202030204" pitchFamily="34" charset="0"/>
              </a:rPr>
              <a:t>-</a:t>
            </a:r>
            <a:r>
              <a:rPr lang="de-DE" sz="1600" dirty="0" smtClean="0">
                <a:latin typeface="Arial Narrow" panose="020B0606020202030204" pitchFamily="34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</a:rPr>
              <a:t>Blexen</a:t>
            </a:r>
            <a:r>
              <a:rPr lang="de-DE" sz="1600" dirty="0" smtClean="0">
                <a:latin typeface="Arial Narrow" panose="020B0606020202030204" pitchFamily="34" charset="0"/>
              </a:rPr>
              <a:t> - </a:t>
            </a:r>
            <a:r>
              <a:rPr lang="de-DE" sz="1600" dirty="0" err="1" smtClean="0">
                <a:latin typeface="Arial Narrow" panose="020B0606020202030204" pitchFamily="34" charset="0"/>
              </a:rPr>
              <a:t>Burhave</a:t>
            </a:r>
            <a:r>
              <a:rPr lang="de-DE" sz="1600" dirty="0" smtClean="0">
                <a:latin typeface="Arial Narrow" panose="020B0606020202030204" pitchFamily="34" charset="0"/>
              </a:rPr>
              <a:t> - </a:t>
            </a:r>
            <a:r>
              <a:rPr lang="de-DE" sz="1600" dirty="0" err="1" smtClean="0">
                <a:latin typeface="Arial Narrow" panose="020B0606020202030204" pitchFamily="34" charset="0"/>
              </a:rPr>
              <a:t>Esenshamm</a:t>
            </a:r>
            <a:endParaRPr lang="de-DE" sz="1600" dirty="0" smtClean="0">
              <a:latin typeface="Arial Narrow" panose="020B0606020202030204" pitchFamily="34" charset="0"/>
            </a:endParaRPr>
          </a:p>
          <a:p>
            <a:pPr marL="342900" indent="-342900"/>
            <a:r>
              <a:rPr lang="de-DE" sz="1600" dirty="0" err="1" smtClean="0">
                <a:latin typeface="Arial Narrow" panose="020B0606020202030204" pitchFamily="34" charset="0"/>
              </a:rPr>
              <a:t>Fedderwardersiel</a:t>
            </a:r>
            <a:r>
              <a:rPr lang="de-DE" sz="1600" dirty="0" smtClean="0">
                <a:latin typeface="Arial Narrow" panose="020B0606020202030204" pitchFamily="34" charset="0"/>
              </a:rPr>
              <a:t> - Nordenham - </a:t>
            </a:r>
            <a:r>
              <a:rPr lang="de-DE" sz="1600" dirty="0" err="1" smtClean="0">
                <a:latin typeface="Arial Narrow" panose="020B0606020202030204" pitchFamily="34" charset="0"/>
              </a:rPr>
              <a:t>Phiesewarden</a:t>
            </a:r>
            <a:endParaRPr lang="de-DE" sz="1600" dirty="0" smtClean="0">
              <a:latin typeface="Arial Narrow" panose="020B0606020202030204" pitchFamily="34" charset="0"/>
            </a:endParaRPr>
          </a:p>
          <a:p>
            <a:pPr marL="342900" indent="-342900"/>
            <a:r>
              <a:rPr lang="de-DE" sz="1600" dirty="0" err="1" smtClean="0">
                <a:latin typeface="Arial Narrow" panose="020B0606020202030204" pitchFamily="34" charset="0"/>
              </a:rPr>
              <a:t>Schweewarden</a:t>
            </a:r>
            <a:r>
              <a:rPr lang="de-DE" sz="1600" dirty="0" smtClean="0">
                <a:latin typeface="Arial Narrow" panose="020B0606020202030204" pitchFamily="34" charset="0"/>
              </a:rPr>
              <a:t> - </a:t>
            </a:r>
            <a:r>
              <a:rPr lang="de-DE" sz="1600" dirty="0" err="1" smtClean="0">
                <a:latin typeface="Arial Narrow" panose="020B0606020202030204" pitchFamily="34" charset="0"/>
              </a:rPr>
              <a:t>Reitland</a:t>
            </a:r>
            <a:r>
              <a:rPr lang="de-DE" sz="1600" dirty="0" smtClean="0">
                <a:latin typeface="Arial Narrow" panose="020B0606020202030204" pitchFamily="34" charset="0"/>
              </a:rPr>
              <a:t> - Stollhamm - Seefeld</a:t>
            </a:r>
          </a:p>
          <a:p>
            <a:pPr marL="342900" indent="-342900"/>
            <a:r>
              <a:rPr lang="de-DE" sz="1600" dirty="0" err="1" smtClean="0">
                <a:latin typeface="Arial Narrow" panose="020B0606020202030204" pitchFamily="34" charset="0"/>
              </a:rPr>
              <a:t>Tettens</a:t>
            </a:r>
            <a:r>
              <a:rPr lang="de-DE" sz="1600" dirty="0" smtClean="0">
                <a:latin typeface="Arial Narrow" panose="020B0606020202030204" pitchFamily="34" charset="0"/>
              </a:rPr>
              <a:t> - </a:t>
            </a:r>
            <a:r>
              <a:rPr lang="de-DE" sz="1600" dirty="0" err="1" smtClean="0">
                <a:latin typeface="Arial Narrow" panose="020B0606020202030204" pitchFamily="34" charset="0"/>
              </a:rPr>
              <a:t>Tossens</a:t>
            </a:r>
            <a:r>
              <a:rPr lang="de-DE" sz="1600" dirty="0" smtClean="0">
                <a:latin typeface="Arial Narrow" panose="020B0606020202030204" pitchFamily="34" charset="0"/>
              </a:rPr>
              <a:t> - </a:t>
            </a:r>
            <a:r>
              <a:rPr lang="de-DE" sz="1600" dirty="0" err="1" smtClean="0">
                <a:latin typeface="Arial Narrow" panose="020B0606020202030204" pitchFamily="34" charset="0"/>
              </a:rPr>
              <a:t>Waddens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411320" y="3419353"/>
            <a:ext cx="2016107" cy="1584176"/>
            <a:chOff x="411742" y="3645024"/>
            <a:chExt cx="2160240" cy="1584176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1415240" y="4725144"/>
              <a:ext cx="0" cy="50405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en 5"/>
            <p:cNvGrpSpPr/>
            <p:nvPr/>
          </p:nvGrpSpPr>
          <p:grpSpPr>
            <a:xfrm>
              <a:off x="411742" y="3645024"/>
              <a:ext cx="2160240" cy="1210689"/>
              <a:chOff x="411742" y="3645024"/>
              <a:chExt cx="2160240" cy="1210689"/>
            </a:xfrm>
          </p:grpSpPr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11742" y="3645024"/>
                <a:ext cx="2160240" cy="1210689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latin typeface="Arial Narrow" panose="020B0606020202030204" pitchFamily="34" charset="0"/>
                  </a:rPr>
                  <a:t>Kreisverband I</a:t>
                </a:r>
              </a:p>
              <a:p>
                <a:pPr algn="ctr"/>
                <a:r>
                  <a:rPr lang="de-DE" dirty="0" err="1" smtClean="0">
                    <a:latin typeface="Arial Narrow" panose="020B0606020202030204" pitchFamily="34" charset="0"/>
                  </a:rPr>
                  <a:t>Butjadingen</a:t>
                </a:r>
                <a:r>
                  <a:rPr lang="de-DE" dirty="0" smtClean="0">
                    <a:latin typeface="Arial Narrow" panose="020B0606020202030204" pitchFamily="34" charset="0"/>
                  </a:rPr>
                  <a:t> </a:t>
                </a:r>
              </a:p>
              <a:p>
                <a:pPr algn="ctr"/>
                <a:r>
                  <a:rPr lang="de-DE" dirty="0" smtClean="0">
                    <a:latin typeface="Arial Narrow" panose="020B0606020202030204" pitchFamily="34" charset="0"/>
                  </a:rPr>
                  <a:t>mit 14 Vereinen</a:t>
                </a:r>
              </a:p>
            </p:txBody>
          </p:sp>
          <p:sp>
            <p:nvSpPr>
              <p:cNvPr id="4" name="Ellipse 3"/>
              <p:cNvSpPr/>
              <p:nvPr/>
            </p:nvSpPr>
            <p:spPr>
              <a:xfrm>
                <a:off x="2123728" y="4177655"/>
                <a:ext cx="216024" cy="21602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362896" y="4603012"/>
            <a:ext cx="1189366" cy="252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 dirty="0" smtClean="0"/>
              <a:t>Wesermarsch</a:t>
            </a:r>
            <a:endParaRPr lang="de-DE" sz="1200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4860032" y="549275"/>
            <a:ext cx="0" cy="6308725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779344" y="6429926"/>
            <a:ext cx="2016869" cy="2661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 dirty="0" smtClean="0"/>
              <a:t>Landesverband Ostfriesland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827186" y="836611"/>
            <a:ext cx="7992963" cy="532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Geschichtliches oder „Geschichten“ ???  </a:t>
            </a:r>
            <a:endParaRPr lang="de-DE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Entstehung des Klootschießens und Boßelns kann nur gemutmaßt werden.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Klootkugel  (früher Kluten aus Lehm) wurde offenbar von streitbaren Friesen zur Abwehr gegen die Römer eingesetzt.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Denkbar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auch, dass die an Wurfleinen gehängten Kluten als Gewicht zum Angeln von Strandgut gedient haben.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Bereits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13. Jahrhundert wurde bei Ausgrabungen von Warften in Holland Kugel aus Apfelbaumholz gefunden, die, wie noch heute, kreuzweise durchbohrt und mit Blei ausgegossen waren.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Niedersachsen ist das Klootschießen erstmals um 1500 belegt worden. Das Spiel wurde im Küstenbereich seit Jahrhunderten von Generation zu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weitergetragen.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20.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Jahrhundert entwickelte sich nach Ausbau des Straßennetzes allmählich das Boßeln.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67" y="692696"/>
            <a:ext cx="4077047" cy="60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39750" y="1124744"/>
            <a:ext cx="806457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anose="020B0606020202030204" pitchFamily="34" charset="0"/>
              </a:rPr>
              <a:t>Aufgabenstellung:</a:t>
            </a:r>
          </a:p>
          <a:p>
            <a:endParaRPr lang="de-DE" sz="2400" b="1" dirty="0" smtClean="0">
              <a:latin typeface="Arial Narrow" panose="020B0606020202030204" pitchFamily="34" charset="0"/>
            </a:endParaRPr>
          </a:p>
          <a:p>
            <a:pPr lvl="0"/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Aufbau eines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Klootschießer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-Leistungszentrums zum Zweck der …</a:t>
            </a:r>
          </a:p>
          <a:p>
            <a:pPr lvl="0"/>
            <a:endParaRPr lang="de-DE" b="1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…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Fortführung der Ergebnisse aus der Diskussion um den Sportentwicklungsplan  Nordenham /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Butjadingen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2016</a:t>
            </a:r>
          </a:p>
          <a:p>
            <a:pPr lvl="0" eaLnBrk="0" hangingPunct="0"/>
            <a:endParaRPr lang="de-DE" sz="800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Erhalten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und Stärken des Heimatsports „Klootschießen“</a:t>
            </a:r>
          </a:p>
          <a:p>
            <a:pPr lvl="0" eaLnBrk="0" hangingPunct="0"/>
            <a:endParaRPr kumimoji="0" lang="de-DE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lang="de-DE" baseline="0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Heranführen und Fördern des Heimatsports an unsere Jugend</a:t>
            </a:r>
          </a:p>
          <a:p>
            <a:pPr lvl="0" eaLnBrk="0" hangingPunct="0"/>
            <a:endParaRPr lang="de-DE" sz="800" baseline="0" dirty="0" smtClean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Stärken der persönlichen sportlichen Leistung für internationale Wettkämpfe</a:t>
            </a:r>
          </a:p>
          <a:p>
            <a:pPr lvl="0" eaLnBrk="0" hangingPunct="0"/>
            <a:endParaRPr kumimoji="0" lang="de-DE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Bereitstellung von geeigneten Sportstätten</a:t>
            </a:r>
          </a:p>
          <a:p>
            <a:pPr lvl="0" eaLnBrk="0" hangingPunct="0"/>
            <a:endParaRPr lang="de-DE" sz="800" dirty="0" smtClean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Voraussetzungen zur Durchführung von Kaderschulungen schaffen</a:t>
            </a:r>
          </a:p>
          <a:p>
            <a:pPr lvl="0" eaLnBrk="0" hangingPunct="0"/>
            <a:endParaRPr kumimoji="0" lang="de-DE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Sportliche Event ermöglichen</a:t>
            </a:r>
            <a:endParaRPr kumimoji="0" lang="de-DE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Ø"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endParaRPr lang="de-DE" sz="2000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16224" y="1268760"/>
            <a:ext cx="8280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de-DE" sz="2800" b="1" kern="0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Situation: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de-DE" kern="0" dirty="0" smtClean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 es </a:t>
            </a:r>
            <a:r>
              <a:rPr lang="de-DE" dirty="0">
                <a:latin typeface="Arial Narrow" panose="020B0606020202030204" pitchFamily="34" charset="0"/>
              </a:rPr>
              <a:t>wird immer schwieriger, junge Menschen für das </a:t>
            </a:r>
            <a:r>
              <a:rPr lang="de-DE" dirty="0" smtClean="0">
                <a:latin typeface="Arial Narrow" panose="020B0606020202030204" pitchFamily="34" charset="0"/>
              </a:rPr>
              <a:t>Klootschießen</a:t>
            </a:r>
          </a:p>
          <a:p>
            <a:r>
              <a:rPr lang="de-DE" dirty="0" smtClean="0">
                <a:latin typeface="Arial Narrow" panose="020B0606020202030204" pitchFamily="34" charset="0"/>
              </a:rPr>
              <a:t>      zu begeistern</a:t>
            </a:r>
          </a:p>
          <a:p>
            <a:endParaRPr lang="de-DE" sz="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zudem </a:t>
            </a:r>
            <a:r>
              <a:rPr lang="de-DE" dirty="0">
                <a:latin typeface="Arial Narrow" panose="020B0606020202030204" pitchFamily="34" charset="0"/>
              </a:rPr>
              <a:t>ist ein Einzeltraining personal- und </a:t>
            </a:r>
            <a:r>
              <a:rPr lang="de-DE" dirty="0" smtClean="0">
                <a:latin typeface="Arial Narrow" panose="020B0606020202030204" pitchFamily="34" charset="0"/>
              </a:rPr>
              <a:t>zeitaufwändig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u="sng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Zum trainieren des </a:t>
            </a:r>
            <a:r>
              <a:rPr lang="de-DE" dirty="0">
                <a:latin typeface="Arial Narrow" panose="020B0606020202030204" pitchFamily="34" charset="0"/>
              </a:rPr>
              <a:t>technisch anspruchsvollen </a:t>
            </a:r>
            <a:r>
              <a:rPr lang="de-DE" dirty="0" smtClean="0">
                <a:latin typeface="Arial Narrow" panose="020B0606020202030204" pitchFamily="34" charset="0"/>
              </a:rPr>
              <a:t>Bewegungsablaufes </a:t>
            </a:r>
            <a:r>
              <a:rPr lang="de-DE" dirty="0">
                <a:latin typeface="Arial Narrow" panose="020B0606020202030204" pitchFamily="34" charset="0"/>
              </a:rPr>
              <a:t>fehlt </a:t>
            </a:r>
            <a:endParaRPr lang="de-DE" dirty="0" smtClean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     eine dauerhaft und uneingeschränkte Übungsmöglichkeit</a:t>
            </a:r>
          </a:p>
          <a:p>
            <a:endParaRPr lang="de-DE" sz="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Die Übungsanlage muss wetterunabhängig zu nutzen sein</a:t>
            </a:r>
            <a:r>
              <a:rPr lang="de-DE" dirty="0">
                <a:latin typeface="Arial Narrow" panose="020B0606020202030204" pitchFamily="34" charset="0"/>
              </a:rPr>
              <a:t>	</a:t>
            </a:r>
            <a:endParaRPr lang="de-DE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Sporthalle und Unterrichtsräume in </a:t>
            </a:r>
            <a:r>
              <a:rPr lang="de-DE" dirty="0" smtClean="0">
                <a:latin typeface="Arial Narrow" panose="020B0606020202030204" pitchFamily="34" charset="0"/>
              </a:rPr>
              <a:t>unmittelbarer</a:t>
            </a:r>
          </a:p>
          <a:p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     Nachbarschaft </a:t>
            </a:r>
            <a:r>
              <a:rPr lang="de-DE" dirty="0">
                <a:latin typeface="Arial Narrow" panose="020B0606020202030204" pitchFamily="34" charset="0"/>
              </a:rPr>
              <a:t>wären von </a:t>
            </a:r>
            <a:r>
              <a:rPr lang="de-DE" dirty="0" smtClean="0">
                <a:latin typeface="Arial Narrow" panose="020B0606020202030204" pitchFamily="34" charset="0"/>
              </a:rPr>
              <a:t>Vorteil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immer öfter gibt es nasse Sommer und Winter (Klimawandel</a:t>
            </a:r>
            <a:r>
              <a:rPr lang="de-DE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auch dadurch fehlt es an geeigneten </a:t>
            </a:r>
            <a:r>
              <a:rPr lang="de-DE" dirty="0" smtClean="0">
                <a:latin typeface="Arial Narrow" panose="020B0606020202030204" pitchFamily="34" charset="0"/>
              </a:rPr>
              <a:t>Übungsmöglichkeiten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de-DE" kern="0" dirty="0" smtClean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70248" y="836611"/>
            <a:ext cx="81365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de-DE" sz="2800" b="1" kern="0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Ziel: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de-DE" sz="800" kern="0" dirty="0" smtClean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Schaffung </a:t>
            </a:r>
            <a:r>
              <a:rPr lang="de-DE" dirty="0" smtClean="0">
                <a:latin typeface="Arial Narrow" panose="020B0606020202030204" pitchFamily="34" charset="0"/>
              </a:rPr>
              <a:t>einer ständig </a:t>
            </a:r>
            <a:r>
              <a:rPr lang="de-DE" dirty="0">
                <a:latin typeface="Arial Narrow" panose="020B0606020202030204" pitchFamily="34" charset="0"/>
              </a:rPr>
              <a:t>zu nutzenden </a:t>
            </a:r>
            <a:r>
              <a:rPr lang="de-DE" dirty="0" smtClean="0">
                <a:latin typeface="Arial Narrow" panose="020B0606020202030204" pitchFamily="34" charset="0"/>
              </a:rPr>
              <a:t>Trainingsmöglichkeiten (siehe Plan):</a:t>
            </a:r>
          </a:p>
          <a:p>
            <a:r>
              <a:rPr lang="de-DE" dirty="0" smtClean="0">
                <a:latin typeface="Arial Narrow" panose="020B0606020202030204" pitchFamily="34" charset="0"/>
              </a:rPr>
              <a:t>	</a:t>
            </a:r>
            <a:r>
              <a:rPr lang="de-DE" dirty="0" err="1" smtClean="0">
                <a:latin typeface="Arial Narrow" panose="020B0606020202030204" pitchFamily="34" charset="0"/>
              </a:rPr>
              <a:t>Klootbahn</a:t>
            </a:r>
            <a:r>
              <a:rPr lang="de-DE" dirty="0" smtClean="0">
                <a:latin typeface="Arial Narrow" panose="020B0606020202030204" pitchFamily="34" charset="0"/>
              </a:rPr>
              <a:t> mit Überdachung und automatischer Weitenmessung</a:t>
            </a:r>
          </a:p>
          <a:p>
            <a:endParaRPr lang="de-DE" sz="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Ausbildungsstätte für die Übungsleiterausbildung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Schaffung einer Trainingsstätte für </a:t>
            </a:r>
            <a:r>
              <a:rPr lang="de-DE" dirty="0" smtClean="0">
                <a:latin typeface="Arial Narrow" panose="020B0606020202030204" pitchFamily="34" charset="0"/>
              </a:rPr>
              <a:t>Kader-Lehrgänge</a:t>
            </a:r>
          </a:p>
          <a:p>
            <a:endParaRPr lang="de-DE" sz="2800" dirty="0">
              <a:latin typeface="Arial Narrow" panose="020B0606020202030204" pitchFamily="34" charset="0"/>
            </a:endParaRPr>
          </a:p>
          <a:p>
            <a:pPr lvl="0" eaLnBrk="0" hangingPunct="0"/>
            <a:r>
              <a:rPr lang="de-DE" sz="2800" b="1" u="sng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Anforderungen an eine Übungsstätte:</a:t>
            </a:r>
            <a:r>
              <a:rPr lang="de-DE" sz="2800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just" eaLnBrk="0" hangingPunct="0"/>
            <a:endParaRPr lang="de-DE" sz="2000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Der </a:t>
            </a:r>
            <a:r>
              <a:rPr lang="de-DE" dirty="0" err="1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Klootschießer</a:t>
            </a: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benötigt für seine Abwürfe ein Sprungbrett und eine sichere, lange Anlaufbahn</a:t>
            </a:r>
            <a:r>
              <a:rPr lang="de-DE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Beides sollte wetterunabhängig benutzbar </a:t>
            </a:r>
            <a:r>
              <a:rPr lang="de-DE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sein.</a:t>
            </a:r>
            <a:endParaRPr lang="de-DE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Die Anlaufbahn muss 25 bis 30 m lang sein.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Das Sprungbrett ist fest zu installieren.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Für </a:t>
            </a: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die Flugweite einer </a:t>
            </a:r>
            <a:r>
              <a:rPr lang="de-DE" dirty="0" err="1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Klootkugel</a:t>
            </a:r>
            <a:r>
              <a:rPr lang="de-DE" dirty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sind ca. 90 bis 100 m </a:t>
            </a:r>
            <a:r>
              <a:rPr lang="de-DE" dirty="0" smtClean="0"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vorzusehen.</a:t>
            </a:r>
            <a:endParaRPr lang="de-DE" kern="0" dirty="0" smtClean="0">
              <a:latin typeface="+mj-lt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331912" y="4365104"/>
            <a:ext cx="56399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de-DE" sz="2800" b="1" kern="0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Nutzer: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de-DE" sz="800" kern="0" dirty="0" smtClean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Alle </a:t>
            </a:r>
            <a:r>
              <a:rPr lang="de-DE" dirty="0" err="1">
                <a:latin typeface="Arial Narrow" panose="020B0606020202030204" pitchFamily="34" charset="0"/>
              </a:rPr>
              <a:t>Butjadinger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Klootschießervereine</a:t>
            </a: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Landesverband </a:t>
            </a:r>
            <a:r>
              <a:rPr lang="de-DE" dirty="0" smtClean="0">
                <a:latin typeface="Arial Narrow" panose="020B0606020202030204" pitchFamily="34" charset="0"/>
              </a:rPr>
              <a:t>Oldenburg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Friesischer </a:t>
            </a:r>
            <a:r>
              <a:rPr lang="de-DE" dirty="0" err="1" smtClean="0">
                <a:latin typeface="Arial Narrow" panose="020B0606020202030204" pitchFamily="34" charset="0"/>
              </a:rPr>
              <a:t>Klootschießerverband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endParaRPr lang="de-DE" dirty="0">
              <a:latin typeface="Arial Narrow" panose="020B060602020203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de-DE" kern="0" dirty="0" smtClean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57693" y="1258594"/>
            <a:ext cx="748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 Narrow" panose="020B0606020202030204" pitchFamily="34" charset="0"/>
              </a:rPr>
              <a:t>Detaillierte </a:t>
            </a:r>
            <a:r>
              <a:rPr lang="de-DE" sz="2800" b="1" dirty="0">
                <a:latin typeface="Arial Narrow" panose="020B0606020202030204" pitchFamily="34" charset="0"/>
              </a:rPr>
              <a:t>Maßnahmen:</a:t>
            </a:r>
          </a:p>
          <a:p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Feste Gründung der </a:t>
            </a:r>
            <a:r>
              <a:rPr lang="de-DE" dirty="0" err="1" smtClean="0">
                <a:latin typeface="Arial Narrow" panose="020B0606020202030204" pitchFamily="34" charset="0"/>
              </a:rPr>
              <a:t>Kloot</a:t>
            </a:r>
            <a:r>
              <a:rPr lang="de-DE" dirty="0" smtClean="0">
                <a:latin typeface="Arial Narrow" panose="020B0606020202030204" pitchFamily="34" charset="0"/>
              </a:rPr>
              <a:t>-Anlaufbahn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     mit Drainage</a:t>
            </a:r>
          </a:p>
          <a:p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Überdachung </a:t>
            </a:r>
            <a:r>
              <a:rPr lang="de-DE" dirty="0">
                <a:latin typeface="Arial Narrow" panose="020B0606020202030204" pitchFamily="34" charset="0"/>
              </a:rPr>
              <a:t>der </a:t>
            </a:r>
            <a:r>
              <a:rPr lang="de-DE" dirty="0" err="1" smtClean="0">
                <a:latin typeface="Arial Narrow" panose="020B0606020202030204" pitchFamily="34" charset="0"/>
              </a:rPr>
              <a:t>Klootanlaufbahn</a:t>
            </a:r>
            <a:r>
              <a:rPr lang="de-DE" dirty="0" smtClean="0">
                <a:latin typeface="Arial Narrow" panose="020B0606020202030204" pitchFamily="34" charset="0"/>
              </a:rPr>
              <a:t> und damit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     ganzjährig zur Verfügung stehende </a:t>
            </a:r>
            <a:r>
              <a:rPr lang="de-DE" dirty="0" smtClean="0">
                <a:latin typeface="Arial Narrow" panose="020B0606020202030204" pitchFamily="34" charset="0"/>
              </a:rPr>
              <a:t>Übungsfläche </a:t>
            </a:r>
            <a:endParaRPr lang="de-DE" dirty="0">
              <a:latin typeface="Arial Narrow" panose="020B0606020202030204" pitchFamily="34" charset="0"/>
            </a:endParaRPr>
          </a:p>
          <a:p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Automatische, genaue Weitenmessung.</a:t>
            </a:r>
            <a:endParaRPr lang="de-DE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115888"/>
            <a:ext cx="8208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de-DE" sz="2400" b="1" i="1" dirty="0" err="1">
                <a:latin typeface="Times New Roman" pitchFamily="18" charset="0"/>
              </a:rPr>
              <a:t>Klootschießerkreisverband</a:t>
            </a:r>
            <a:r>
              <a:rPr lang="de-DE" sz="2000" b="1" i="1" dirty="0">
                <a:latin typeface="Times New Roman" pitchFamily="18" charset="0"/>
              </a:rPr>
              <a:t> I Butjadingen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9750" y="115888"/>
            <a:ext cx="1584325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235825" y="115888"/>
            <a:ext cx="1584325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124075" y="4762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124075" y="115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7686" y="1289665"/>
            <a:ext cx="287277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Konkrete Vorstellung: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Nutzung von Teilen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der Stollhammer Sportplatzanlage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264868" y="764704"/>
            <a:ext cx="3960440" cy="5750044"/>
            <a:chOff x="4355976" y="802331"/>
            <a:chExt cx="3960440" cy="5750044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9" t="18925" r="6949" b="8000"/>
            <a:stretch/>
          </p:blipFill>
          <p:spPr>
            <a:xfrm rot="5400000">
              <a:off x="3461174" y="1697133"/>
              <a:ext cx="5750044" cy="396044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</p:spPr>
        </p:pic>
        <p:sp>
          <p:nvSpPr>
            <p:cNvPr id="3" name="Rechteck 2"/>
            <p:cNvSpPr/>
            <p:nvPr/>
          </p:nvSpPr>
          <p:spPr>
            <a:xfrm>
              <a:off x="4860032" y="2289939"/>
              <a:ext cx="1476164" cy="2579221"/>
            </a:xfrm>
            <a:prstGeom prst="rect">
              <a:avLst/>
            </a:prstGeom>
            <a:solidFill>
              <a:srgbClr val="FF6600">
                <a:alpha val="32000"/>
              </a:srgbClr>
            </a:solidFill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125 m</a:t>
              </a:r>
              <a:endParaRPr lang="de-DE" sz="8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940152" y="4869160"/>
              <a:ext cx="396044" cy="648072"/>
            </a:xfrm>
            <a:prstGeom prst="rect">
              <a:avLst/>
            </a:prstGeom>
            <a:solidFill>
              <a:srgbClr val="FF6600">
                <a:alpha val="32000"/>
              </a:srgbClr>
            </a:solidFill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/>
          <p:cNvSpPr/>
          <p:nvPr/>
        </p:nvSpPr>
        <p:spPr>
          <a:xfrm>
            <a:off x="2987154" y="1879467"/>
            <a:ext cx="466316" cy="886363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 rot="-780000">
            <a:off x="5827817" y="2420888"/>
            <a:ext cx="1625" cy="2842693"/>
            <a:chOff x="4551325" y="1988840"/>
            <a:chExt cx="1625" cy="284269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4551325" y="2556333"/>
              <a:ext cx="1141" cy="2275200"/>
              <a:chOff x="4724400" y="2811104"/>
              <a:chExt cx="1141" cy="2275200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4724400" y="3948704"/>
                <a:ext cx="0" cy="1137600"/>
                <a:chOff x="4724400" y="3948704"/>
                <a:chExt cx="0" cy="1137600"/>
              </a:xfrm>
            </p:grpSpPr>
            <p:cxnSp>
              <p:nvCxnSpPr>
                <p:cNvPr id="5" name="Gerader Verbinder 4"/>
                <p:cNvCxnSpPr/>
                <p:nvPr/>
              </p:nvCxnSpPr>
              <p:spPr>
                <a:xfrm>
                  <a:off x="4724400" y="3948704"/>
                  <a:ext cx="0" cy="56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r Verbinder 15"/>
                <p:cNvCxnSpPr/>
                <p:nvPr/>
              </p:nvCxnSpPr>
              <p:spPr>
                <a:xfrm>
                  <a:off x="4724400" y="4517504"/>
                  <a:ext cx="0" cy="56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pieren 17"/>
              <p:cNvGrpSpPr/>
              <p:nvPr/>
            </p:nvGrpSpPr>
            <p:grpSpPr>
              <a:xfrm>
                <a:off x="4725541" y="2811104"/>
                <a:ext cx="0" cy="1137600"/>
                <a:chOff x="4724400" y="3948704"/>
                <a:chExt cx="0" cy="1137600"/>
              </a:xfrm>
            </p:grpSpPr>
            <p:cxnSp>
              <p:nvCxnSpPr>
                <p:cNvPr id="19" name="Gerader Verbinder 18"/>
                <p:cNvCxnSpPr/>
                <p:nvPr/>
              </p:nvCxnSpPr>
              <p:spPr>
                <a:xfrm>
                  <a:off x="4724400" y="3948704"/>
                  <a:ext cx="0" cy="56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/>
                <p:cNvCxnSpPr/>
                <p:nvPr/>
              </p:nvCxnSpPr>
              <p:spPr>
                <a:xfrm>
                  <a:off x="4724400" y="4517504"/>
                  <a:ext cx="0" cy="56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Gerader Verbinder 21"/>
            <p:cNvCxnSpPr/>
            <p:nvPr/>
          </p:nvCxnSpPr>
          <p:spPr>
            <a:xfrm>
              <a:off x="4552950" y="1988840"/>
              <a:ext cx="0" cy="5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feld 3"/>
          <p:cNvSpPr txBox="1"/>
          <p:nvPr/>
        </p:nvSpPr>
        <p:spPr>
          <a:xfrm>
            <a:off x="6932106" y="3991677"/>
            <a:ext cx="904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Sportplatz 1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985553" y="2508109"/>
            <a:ext cx="904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Sportplatz 2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803748" y="5595063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Sozialräume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78215" y="5848979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Sporthalle</a:t>
            </a:r>
            <a:endParaRPr lang="de-D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Bildschirmpräsentation (4:3)</PresentationFormat>
  <Paragraphs>201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Standarddesign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Burhave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 Klootschießerkreisverband I Butjadingen mit Verantwortungsbereich  Planung JHV 2011</dc:title>
  <dc:creator>SH</dc:creator>
  <cp:lastModifiedBy>Siegfried Hodel</cp:lastModifiedBy>
  <cp:revision>413</cp:revision>
  <cp:lastPrinted>2018-04-03T10:59:59Z</cp:lastPrinted>
  <dcterms:created xsi:type="dcterms:W3CDTF">2011-10-04T11:10:07Z</dcterms:created>
  <dcterms:modified xsi:type="dcterms:W3CDTF">2020-01-28T13:32:46Z</dcterms:modified>
</cp:coreProperties>
</file>